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342" r:id="rId2"/>
    <p:sldId id="341" r:id="rId3"/>
    <p:sldId id="256" r:id="rId4"/>
    <p:sldId id="257" r:id="rId5"/>
    <p:sldId id="258" r:id="rId6"/>
    <p:sldId id="262" r:id="rId7"/>
    <p:sldId id="263" r:id="rId8"/>
    <p:sldId id="259" r:id="rId9"/>
    <p:sldId id="260" r:id="rId10"/>
    <p:sldId id="261" r:id="rId11"/>
    <p:sldId id="264" r:id="rId12"/>
    <p:sldId id="265" r:id="rId13"/>
    <p:sldId id="267" r:id="rId14"/>
    <p:sldId id="268" r:id="rId15"/>
    <p:sldId id="269" r:id="rId16"/>
    <p:sldId id="270" r:id="rId17"/>
    <p:sldId id="271" r:id="rId18"/>
    <p:sldId id="272" r:id="rId19"/>
    <p:sldId id="273" r:id="rId20"/>
    <p:sldId id="275" r:id="rId21"/>
    <p:sldId id="276" r:id="rId22"/>
    <p:sldId id="266" r:id="rId23"/>
    <p:sldId id="277" r:id="rId24"/>
    <p:sldId id="278" r:id="rId25"/>
    <p:sldId id="279" r:id="rId26"/>
    <p:sldId id="280" r:id="rId27"/>
    <p:sldId id="281" r:id="rId28"/>
    <p:sldId id="282" r:id="rId29"/>
    <p:sldId id="283" r:id="rId30"/>
    <p:sldId id="286" r:id="rId31"/>
    <p:sldId id="284" r:id="rId32"/>
    <p:sldId id="285"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5" r:id="rId60"/>
    <p:sldId id="316" r:id="rId61"/>
    <p:sldId id="314" r:id="rId62"/>
    <p:sldId id="317" r:id="rId63"/>
    <p:sldId id="318" r:id="rId64"/>
    <p:sldId id="319" r:id="rId65"/>
    <p:sldId id="320" r:id="rId66"/>
    <p:sldId id="321" r:id="rId67"/>
    <p:sldId id="322" r:id="rId68"/>
    <p:sldId id="323" r:id="rId69"/>
    <p:sldId id="324" r:id="rId70"/>
    <p:sldId id="325" r:id="rId71"/>
    <p:sldId id="329" r:id="rId72"/>
    <p:sldId id="326" r:id="rId73"/>
    <p:sldId id="327" r:id="rId74"/>
    <p:sldId id="328" r:id="rId75"/>
    <p:sldId id="330" r:id="rId76"/>
    <p:sldId id="331" r:id="rId77"/>
    <p:sldId id="332" r:id="rId78"/>
    <p:sldId id="333" r:id="rId79"/>
    <p:sldId id="334" r:id="rId80"/>
    <p:sldId id="335" r:id="rId81"/>
    <p:sldId id="336" r:id="rId82"/>
    <p:sldId id="337" r:id="rId83"/>
    <p:sldId id="338" r:id="rId84"/>
    <p:sldId id="339" r:id="rId85"/>
    <p:sldId id="340"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91" d="100"/>
          <a:sy n="91" d="100"/>
        </p:scale>
        <p:origin x="-1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A6C4-2F70-4A29-828D-68EE46F0AE4D}" type="datetimeFigureOut">
              <a:rPr lang="en-US" smtClean="0"/>
              <a:t>12/17/2018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0A56C-AF92-44E9-86E3-AB2C57F9E8E7}" type="slidenum">
              <a:rPr lang="en-US" smtClean="0"/>
              <a:t>‹#›</a:t>
            </a:fld>
            <a:endParaRPr lang="en-US"/>
          </a:p>
        </p:txBody>
      </p:sp>
    </p:spTree>
    <p:extLst>
      <p:ext uri="{BB962C8B-B14F-4D97-AF65-F5344CB8AC3E}">
        <p14:creationId xmlns:p14="http://schemas.microsoft.com/office/powerpoint/2010/main" val="17245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before I start, pls accept my assurances that NONE of this is meant as a criticism of anyone or any entity. If you disagree with what I am saying pls say so and let’s discuss it. We have put aside time for discussion</a:t>
            </a:r>
          </a:p>
        </p:txBody>
      </p:sp>
      <p:sp>
        <p:nvSpPr>
          <p:cNvPr id="4" name="Slide Number Placeholder 3"/>
          <p:cNvSpPr>
            <a:spLocks noGrp="1"/>
          </p:cNvSpPr>
          <p:nvPr>
            <p:ph type="sldNum" sz="quarter" idx="5"/>
          </p:nvPr>
        </p:nvSpPr>
        <p:spPr/>
        <p:txBody>
          <a:bodyPr/>
          <a:lstStyle/>
          <a:p>
            <a:fld id="{FEA0A56C-AF92-44E9-86E3-AB2C57F9E8E7}" type="slidenum">
              <a:rPr lang="en-US" smtClean="0"/>
              <a:t>3</a:t>
            </a:fld>
            <a:endParaRPr lang="en-US"/>
          </a:p>
        </p:txBody>
      </p:sp>
    </p:spTree>
    <p:extLst>
      <p:ext uri="{BB962C8B-B14F-4D97-AF65-F5344CB8AC3E}">
        <p14:creationId xmlns:p14="http://schemas.microsoft.com/office/powerpoint/2010/main" val="170649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they know how much material they produce each month and in what forms</a:t>
            </a:r>
          </a:p>
        </p:txBody>
      </p:sp>
      <p:sp>
        <p:nvSpPr>
          <p:cNvPr id="4" name="Slide Number Placeholder 3"/>
          <p:cNvSpPr>
            <a:spLocks noGrp="1"/>
          </p:cNvSpPr>
          <p:nvPr>
            <p:ph type="sldNum" sz="quarter" idx="5"/>
          </p:nvPr>
        </p:nvSpPr>
        <p:spPr/>
        <p:txBody>
          <a:bodyPr/>
          <a:lstStyle/>
          <a:p>
            <a:fld id="{FEA0A56C-AF92-44E9-86E3-AB2C57F9E8E7}" type="slidenum">
              <a:rPr lang="en-US" smtClean="0"/>
              <a:t>38</a:t>
            </a:fld>
            <a:endParaRPr lang="en-US"/>
          </a:p>
        </p:txBody>
      </p:sp>
    </p:spTree>
    <p:extLst>
      <p:ext uri="{BB962C8B-B14F-4D97-AF65-F5344CB8AC3E}">
        <p14:creationId xmlns:p14="http://schemas.microsoft.com/office/powerpoint/2010/main" val="1664759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remembers the definitions.</a:t>
            </a:r>
          </a:p>
        </p:txBody>
      </p:sp>
      <p:sp>
        <p:nvSpPr>
          <p:cNvPr id="4" name="Slide Number Placeholder 3"/>
          <p:cNvSpPr>
            <a:spLocks noGrp="1"/>
          </p:cNvSpPr>
          <p:nvPr>
            <p:ph type="sldNum" sz="quarter" idx="5"/>
          </p:nvPr>
        </p:nvSpPr>
        <p:spPr/>
        <p:txBody>
          <a:bodyPr/>
          <a:lstStyle/>
          <a:p>
            <a:fld id="{FEA0A56C-AF92-44E9-86E3-AB2C57F9E8E7}" type="slidenum">
              <a:rPr lang="en-US" smtClean="0"/>
              <a:t>39</a:t>
            </a:fld>
            <a:endParaRPr lang="en-US"/>
          </a:p>
        </p:txBody>
      </p:sp>
    </p:spTree>
    <p:extLst>
      <p:ext uri="{BB962C8B-B14F-4D97-AF65-F5344CB8AC3E}">
        <p14:creationId xmlns:p14="http://schemas.microsoft.com/office/powerpoint/2010/main" val="42922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remembers the definitions.  Example of news and outreach items</a:t>
            </a:r>
          </a:p>
        </p:txBody>
      </p:sp>
      <p:sp>
        <p:nvSpPr>
          <p:cNvPr id="4" name="Slide Number Placeholder 3"/>
          <p:cNvSpPr>
            <a:spLocks noGrp="1"/>
          </p:cNvSpPr>
          <p:nvPr>
            <p:ph type="sldNum" sz="quarter" idx="5"/>
          </p:nvPr>
        </p:nvSpPr>
        <p:spPr/>
        <p:txBody>
          <a:bodyPr/>
          <a:lstStyle/>
          <a:p>
            <a:fld id="{FEA0A56C-AF92-44E9-86E3-AB2C57F9E8E7}" type="slidenum">
              <a:rPr lang="en-US" smtClean="0"/>
              <a:t>40</a:t>
            </a:fld>
            <a:endParaRPr lang="en-US"/>
          </a:p>
        </p:txBody>
      </p:sp>
    </p:spTree>
    <p:extLst>
      <p:ext uri="{BB962C8B-B14F-4D97-AF65-F5344CB8AC3E}">
        <p14:creationId xmlns:p14="http://schemas.microsoft.com/office/powerpoint/2010/main" val="27597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0A56C-AF92-44E9-86E3-AB2C57F9E8E7}" type="slidenum">
              <a:rPr lang="en-US" smtClean="0"/>
              <a:t>41</a:t>
            </a:fld>
            <a:endParaRPr lang="en-US"/>
          </a:p>
        </p:txBody>
      </p:sp>
    </p:spTree>
    <p:extLst>
      <p:ext uri="{BB962C8B-B14F-4D97-AF65-F5344CB8AC3E}">
        <p14:creationId xmlns:p14="http://schemas.microsoft.com/office/powerpoint/2010/main" val="2563381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0A56C-AF92-44E9-86E3-AB2C57F9E8E7}" type="slidenum">
              <a:rPr lang="en-US" smtClean="0"/>
              <a:t>42</a:t>
            </a:fld>
            <a:endParaRPr lang="en-US"/>
          </a:p>
        </p:txBody>
      </p:sp>
    </p:spTree>
    <p:extLst>
      <p:ext uri="{BB962C8B-B14F-4D97-AF65-F5344CB8AC3E}">
        <p14:creationId xmlns:p14="http://schemas.microsoft.com/office/powerpoint/2010/main" val="2905164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0A56C-AF92-44E9-86E3-AB2C57F9E8E7}" type="slidenum">
              <a:rPr lang="en-US" smtClean="0"/>
              <a:t>43</a:t>
            </a:fld>
            <a:endParaRPr lang="en-US"/>
          </a:p>
        </p:txBody>
      </p:sp>
    </p:spTree>
    <p:extLst>
      <p:ext uri="{BB962C8B-B14F-4D97-AF65-F5344CB8AC3E}">
        <p14:creationId xmlns:p14="http://schemas.microsoft.com/office/powerpoint/2010/main" val="320712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0A56C-AF92-44E9-86E3-AB2C57F9E8E7}" type="slidenum">
              <a:rPr lang="en-US" smtClean="0"/>
              <a:t>44</a:t>
            </a:fld>
            <a:endParaRPr lang="en-US"/>
          </a:p>
        </p:txBody>
      </p:sp>
    </p:spTree>
    <p:extLst>
      <p:ext uri="{BB962C8B-B14F-4D97-AF65-F5344CB8AC3E}">
        <p14:creationId xmlns:p14="http://schemas.microsoft.com/office/powerpoint/2010/main" val="3020407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0A56C-AF92-44E9-86E3-AB2C57F9E8E7}" type="slidenum">
              <a:rPr lang="en-US" smtClean="0"/>
              <a:t>45</a:t>
            </a:fld>
            <a:endParaRPr lang="en-US"/>
          </a:p>
        </p:txBody>
      </p:sp>
    </p:spTree>
    <p:extLst>
      <p:ext uri="{BB962C8B-B14F-4D97-AF65-F5344CB8AC3E}">
        <p14:creationId xmlns:p14="http://schemas.microsoft.com/office/powerpoint/2010/main" val="3840440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0A56C-AF92-44E9-86E3-AB2C57F9E8E7}" type="slidenum">
              <a:rPr lang="en-US" smtClean="0"/>
              <a:t>46</a:t>
            </a:fld>
            <a:endParaRPr lang="en-US"/>
          </a:p>
        </p:txBody>
      </p:sp>
    </p:spTree>
    <p:extLst>
      <p:ext uri="{BB962C8B-B14F-4D97-AF65-F5344CB8AC3E}">
        <p14:creationId xmlns:p14="http://schemas.microsoft.com/office/powerpoint/2010/main" val="1608387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have or can have video record/editing capability</a:t>
            </a:r>
          </a:p>
        </p:txBody>
      </p:sp>
      <p:sp>
        <p:nvSpPr>
          <p:cNvPr id="4" name="Slide Number Placeholder 3"/>
          <p:cNvSpPr>
            <a:spLocks noGrp="1"/>
          </p:cNvSpPr>
          <p:nvPr>
            <p:ph type="sldNum" sz="quarter" idx="5"/>
          </p:nvPr>
        </p:nvSpPr>
        <p:spPr/>
        <p:txBody>
          <a:bodyPr/>
          <a:lstStyle/>
          <a:p>
            <a:fld id="{FEA0A56C-AF92-44E9-86E3-AB2C57F9E8E7}" type="slidenum">
              <a:rPr lang="en-US" smtClean="0"/>
              <a:t>47</a:t>
            </a:fld>
            <a:endParaRPr lang="en-US"/>
          </a:p>
        </p:txBody>
      </p:sp>
    </p:spTree>
    <p:extLst>
      <p:ext uri="{BB962C8B-B14F-4D97-AF65-F5344CB8AC3E}">
        <p14:creationId xmlns:p14="http://schemas.microsoft.com/office/powerpoint/2010/main" val="67163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I put perception and worsened in italic.</a:t>
            </a:r>
          </a:p>
        </p:txBody>
      </p:sp>
      <p:sp>
        <p:nvSpPr>
          <p:cNvPr id="4" name="Slide Number Placeholder 3"/>
          <p:cNvSpPr>
            <a:spLocks noGrp="1"/>
          </p:cNvSpPr>
          <p:nvPr>
            <p:ph type="sldNum" sz="quarter" idx="5"/>
          </p:nvPr>
        </p:nvSpPr>
        <p:spPr/>
        <p:txBody>
          <a:bodyPr/>
          <a:lstStyle/>
          <a:p>
            <a:fld id="{FEA0A56C-AF92-44E9-86E3-AB2C57F9E8E7}" type="slidenum">
              <a:rPr lang="en-US" smtClean="0"/>
              <a:t>5</a:t>
            </a:fld>
            <a:endParaRPr lang="en-US"/>
          </a:p>
        </p:txBody>
      </p:sp>
    </p:spTree>
    <p:extLst>
      <p:ext uri="{BB962C8B-B14F-4D97-AF65-F5344CB8AC3E}">
        <p14:creationId xmlns:p14="http://schemas.microsoft.com/office/powerpoint/2010/main" val="208450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0A56C-AF92-44E9-86E3-AB2C57F9E8E7}" type="slidenum">
              <a:rPr lang="en-US" smtClean="0"/>
              <a:t>48</a:t>
            </a:fld>
            <a:endParaRPr lang="en-US"/>
          </a:p>
        </p:txBody>
      </p:sp>
    </p:spTree>
    <p:extLst>
      <p:ext uri="{BB962C8B-B14F-4D97-AF65-F5344CB8AC3E}">
        <p14:creationId xmlns:p14="http://schemas.microsoft.com/office/powerpoint/2010/main" val="1400344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0A56C-AF92-44E9-86E3-AB2C57F9E8E7}" type="slidenum">
              <a:rPr lang="en-US" smtClean="0"/>
              <a:t>49</a:t>
            </a:fld>
            <a:endParaRPr lang="en-US"/>
          </a:p>
        </p:txBody>
      </p:sp>
    </p:spTree>
    <p:extLst>
      <p:ext uri="{BB962C8B-B14F-4D97-AF65-F5344CB8AC3E}">
        <p14:creationId xmlns:p14="http://schemas.microsoft.com/office/powerpoint/2010/main" val="2726020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0A56C-AF92-44E9-86E3-AB2C57F9E8E7}" type="slidenum">
              <a:rPr lang="en-US" smtClean="0"/>
              <a:t>50</a:t>
            </a:fld>
            <a:endParaRPr lang="en-US"/>
          </a:p>
        </p:txBody>
      </p:sp>
    </p:spTree>
    <p:extLst>
      <p:ext uri="{BB962C8B-B14F-4D97-AF65-F5344CB8AC3E}">
        <p14:creationId xmlns:p14="http://schemas.microsoft.com/office/powerpoint/2010/main" val="2150952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0A56C-AF92-44E9-86E3-AB2C57F9E8E7}" type="slidenum">
              <a:rPr lang="en-US" smtClean="0"/>
              <a:t>52</a:t>
            </a:fld>
            <a:endParaRPr lang="en-US"/>
          </a:p>
        </p:txBody>
      </p:sp>
    </p:spTree>
    <p:extLst>
      <p:ext uri="{BB962C8B-B14F-4D97-AF65-F5344CB8AC3E}">
        <p14:creationId xmlns:p14="http://schemas.microsoft.com/office/powerpoint/2010/main" val="984510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show what I mean shortly</a:t>
            </a:r>
          </a:p>
        </p:txBody>
      </p:sp>
      <p:sp>
        <p:nvSpPr>
          <p:cNvPr id="4" name="Slide Number Placeholder 3"/>
          <p:cNvSpPr>
            <a:spLocks noGrp="1"/>
          </p:cNvSpPr>
          <p:nvPr>
            <p:ph type="sldNum" sz="quarter" idx="5"/>
          </p:nvPr>
        </p:nvSpPr>
        <p:spPr/>
        <p:txBody>
          <a:bodyPr/>
          <a:lstStyle/>
          <a:p>
            <a:fld id="{FEA0A56C-AF92-44E9-86E3-AB2C57F9E8E7}" type="slidenum">
              <a:rPr lang="en-US" smtClean="0"/>
              <a:t>6</a:t>
            </a:fld>
            <a:endParaRPr lang="en-US"/>
          </a:p>
        </p:txBody>
      </p:sp>
    </p:spTree>
    <p:extLst>
      <p:ext uri="{BB962C8B-B14F-4D97-AF65-F5344CB8AC3E}">
        <p14:creationId xmlns:p14="http://schemas.microsoft.com/office/powerpoint/2010/main" val="2280490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impact of technology</a:t>
            </a:r>
          </a:p>
        </p:txBody>
      </p:sp>
      <p:sp>
        <p:nvSpPr>
          <p:cNvPr id="4" name="Slide Number Placeholder 3"/>
          <p:cNvSpPr>
            <a:spLocks noGrp="1"/>
          </p:cNvSpPr>
          <p:nvPr>
            <p:ph type="sldNum" sz="quarter" idx="5"/>
          </p:nvPr>
        </p:nvSpPr>
        <p:spPr/>
        <p:txBody>
          <a:bodyPr/>
          <a:lstStyle/>
          <a:p>
            <a:fld id="{FEA0A56C-AF92-44E9-86E3-AB2C57F9E8E7}" type="slidenum">
              <a:rPr lang="en-US" smtClean="0"/>
              <a:t>16</a:t>
            </a:fld>
            <a:endParaRPr lang="en-US"/>
          </a:p>
        </p:txBody>
      </p:sp>
    </p:spTree>
    <p:extLst>
      <p:ext uri="{BB962C8B-B14F-4D97-AF65-F5344CB8AC3E}">
        <p14:creationId xmlns:p14="http://schemas.microsoft.com/office/powerpoint/2010/main" val="372560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put it in bold to separate from the fact that you most probably do a lot of other stuff that is not reflected on the web</a:t>
            </a:r>
          </a:p>
        </p:txBody>
      </p:sp>
      <p:sp>
        <p:nvSpPr>
          <p:cNvPr id="4" name="Slide Number Placeholder 3"/>
          <p:cNvSpPr>
            <a:spLocks noGrp="1"/>
          </p:cNvSpPr>
          <p:nvPr>
            <p:ph type="sldNum" sz="quarter" idx="5"/>
          </p:nvPr>
        </p:nvSpPr>
        <p:spPr/>
        <p:txBody>
          <a:bodyPr/>
          <a:lstStyle/>
          <a:p>
            <a:fld id="{FEA0A56C-AF92-44E9-86E3-AB2C57F9E8E7}" type="slidenum">
              <a:rPr lang="en-US" smtClean="0"/>
              <a:t>19</a:t>
            </a:fld>
            <a:endParaRPr lang="en-US"/>
          </a:p>
        </p:txBody>
      </p:sp>
    </p:spTree>
    <p:extLst>
      <p:ext uri="{BB962C8B-B14F-4D97-AF65-F5344CB8AC3E}">
        <p14:creationId xmlns:p14="http://schemas.microsoft.com/office/powerpoint/2010/main" val="203105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does not include special departments and secretariats, such as yours</a:t>
            </a:r>
          </a:p>
        </p:txBody>
      </p:sp>
      <p:sp>
        <p:nvSpPr>
          <p:cNvPr id="4" name="Slide Number Placeholder 3"/>
          <p:cNvSpPr>
            <a:spLocks noGrp="1"/>
          </p:cNvSpPr>
          <p:nvPr>
            <p:ph type="sldNum" sz="quarter" idx="5"/>
          </p:nvPr>
        </p:nvSpPr>
        <p:spPr/>
        <p:txBody>
          <a:bodyPr/>
          <a:lstStyle/>
          <a:p>
            <a:fld id="{45FFF9B1-1948-4F36-A2DC-62FE466F4061}" type="slidenum">
              <a:rPr lang="en-US" smtClean="0"/>
              <a:t>20</a:t>
            </a:fld>
            <a:endParaRPr lang="en-US"/>
          </a:p>
        </p:txBody>
      </p:sp>
    </p:spTree>
    <p:extLst>
      <p:ext uri="{BB962C8B-B14F-4D97-AF65-F5344CB8AC3E}">
        <p14:creationId xmlns:p14="http://schemas.microsoft.com/office/powerpoint/2010/main" val="158819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the pages before pages says anything about human rights, either as a strategy or even in the news articles and stories on their pages. There is no focus on human rights</a:t>
            </a:r>
          </a:p>
        </p:txBody>
      </p:sp>
      <p:sp>
        <p:nvSpPr>
          <p:cNvPr id="4" name="Slide Number Placeholder 3"/>
          <p:cNvSpPr>
            <a:spLocks noGrp="1"/>
          </p:cNvSpPr>
          <p:nvPr>
            <p:ph type="sldNum" sz="quarter" idx="5"/>
          </p:nvPr>
        </p:nvSpPr>
        <p:spPr/>
        <p:txBody>
          <a:bodyPr/>
          <a:lstStyle/>
          <a:p>
            <a:fld id="{45FFF9B1-1948-4F36-A2DC-62FE466F4061}" type="slidenum">
              <a:rPr lang="en-US" smtClean="0"/>
              <a:t>32</a:t>
            </a:fld>
            <a:endParaRPr lang="en-US"/>
          </a:p>
        </p:txBody>
      </p:sp>
    </p:spTree>
    <p:extLst>
      <p:ext uri="{BB962C8B-B14F-4D97-AF65-F5344CB8AC3E}">
        <p14:creationId xmlns:p14="http://schemas.microsoft.com/office/powerpoint/2010/main" val="1708696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 between IT, Comms, management</a:t>
            </a:r>
          </a:p>
        </p:txBody>
      </p:sp>
      <p:sp>
        <p:nvSpPr>
          <p:cNvPr id="4" name="Slide Number Placeholder 3"/>
          <p:cNvSpPr>
            <a:spLocks noGrp="1"/>
          </p:cNvSpPr>
          <p:nvPr>
            <p:ph type="sldNum" sz="quarter" idx="5"/>
          </p:nvPr>
        </p:nvSpPr>
        <p:spPr/>
        <p:txBody>
          <a:bodyPr/>
          <a:lstStyle/>
          <a:p>
            <a:fld id="{FEA0A56C-AF92-44E9-86E3-AB2C57F9E8E7}" type="slidenum">
              <a:rPr lang="en-US" smtClean="0"/>
              <a:t>33</a:t>
            </a:fld>
            <a:endParaRPr lang="en-US"/>
          </a:p>
        </p:txBody>
      </p:sp>
    </p:spTree>
    <p:extLst>
      <p:ext uri="{BB962C8B-B14F-4D97-AF65-F5344CB8AC3E}">
        <p14:creationId xmlns:p14="http://schemas.microsoft.com/office/powerpoint/2010/main" val="319728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pls! Let’s put on board the mission of each ministry to use later. Or if access to the internet, spend 1-15 minutes researching and then talk</a:t>
            </a:r>
          </a:p>
        </p:txBody>
      </p:sp>
      <p:sp>
        <p:nvSpPr>
          <p:cNvPr id="4" name="Slide Number Placeholder 3"/>
          <p:cNvSpPr>
            <a:spLocks noGrp="1"/>
          </p:cNvSpPr>
          <p:nvPr>
            <p:ph type="sldNum" sz="quarter" idx="5"/>
          </p:nvPr>
        </p:nvSpPr>
        <p:spPr/>
        <p:txBody>
          <a:bodyPr/>
          <a:lstStyle/>
          <a:p>
            <a:fld id="{FEA0A56C-AF92-44E9-86E3-AB2C57F9E8E7}" type="slidenum">
              <a:rPr lang="en-US" smtClean="0"/>
              <a:t>35</a:t>
            </a:fld>
            <a:endParaRPr lang="en-US"/>
          </a:p>
        </p:txBody>
      </p:sp>
    </p:spTree>
    <p:extLst>
      <p:ext uri="{BB962C8B-B14F-4D97-AF65-F5344CB8AC3E}">
        <p14:creationId xmlns:p14="http://schemas.microsoft.com/office/powerpoint/2010/main" val="155553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F575-9F93-4DB0-A8A8-DAD0BBE42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0936C5-722D-432B-8E31-2A556431D9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A7BDD-C408-40F5-9C35-34278EDBFD7F}"/>
              </a:ext>
            </a:extLst>
          </p:cNvPr>
          <p:cNvSpPr>
            <a:spLocks noGrp="1"/>
          </p:cNvSpPr>
          <p:nvPr>
            <p:ph type="dt" sz="half" idx="10"/>
          </p:nvPr>
        </p:nvSpPr>
        <p:spPr/>
        <p:txBody>
          <a:bodyPr/>
          <a:lstStyle/>
          <a:p>
            <a:fld id="{03D59808-3CD8-469A-830B-40E35C9E1AD2}" type="datetimeFigureOut">
              <a:rPr lang="en-US" smtClean="0"/>
              <a:t>12/17/2018</a:t>
            </a:fld>
            <a:endParaRPr lang="en-US"/>
          </a:p>
        </p:txBody>
      </p:sp>
      <p:sp>
        <p:nvSpPr>
          <p:cNvPr id="5" name="Footer Placeholder 4">
            <a:extLst>
              <a:ext uri="{FF2B5EF4-FFF2-40B4-BE49-F238E27FC236}">
                <a16:creationId xmlns:a16="http://schemas.microsoft.com/office/drawing/2014/main" id="{3884D1FD-B2E6-4AD3-A78B-3977BCC2E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2BB5F-6534-4F57-8D19-F29ED8B70B53}"/>
              </a:ext>
            </a:extLst>
          </p:cNvPr>
          <p:cNvSpPr>
            <a:spLocks noGrp="1"/>
          </p:cNvSpPr>
          <p:nvPr>
            <p:ph type="sldNum" sz="quarter" idx="12"/>
          </p:nvPr>
        </p:nvSpPr>
        <p:spPr/>
        <p:txBody>
          <a:bodyPr/>
          <a:lstStyle/>
          <a:p>
            <a:fld id="{FE9F6AD4-16EB-42E3-887F-38ADB8873574}" type="slidenum">
              <a:rPr lang="en-US" smtClean="0"/>
              <a:t>‹#›</a:t>
            </a:fld>
            <a:endParaRPr lang="en-US"/>
          </a:p>
        </p:txBody>
      </p:sp>
    </p:spTree>
    <p:extLst>
      <p:ext uri="{BB962C8B-B14F-4D97-AF65-F5344CB8AC3E}">
        <p14:creationId xmlns:p14="http://schemas.microsoft.com/office/powerpoint/2010/main" val="73777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0AB8-880E-49A5-9253-62DA80B56E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32D220-755D-4ED1-8818-BB13325EB1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468A7-9F8A-4583-B679-68D68D478DB0}"/>
              </a:ext>
            </a:extLst>
          </p:cNvPr>
          <p:cNvSpPr>
            <a:spLocks noGrp="1"/>
          </p:cNvSpPr>
          <p:nvPr>
            <p:ph type="dt" sz="half" idx="10"/>
          </p:nvPr>
        </p:nvSpPr>
        <p:spPr/>
        <p:txBody>
          <a:bodyPr/>
          <a:lstStyle/>
          <a:p>
            <a:fld id="{03D59808-3CD8-469A-830B-40E35C9E1AD2}" type="datetimeFigureOut">
              <a:rPr lang="en-US" smtClean="0"/>
              <a:t>12/17/2018</a:t>
            </a:fld>
            <a:endParaRPr lang="en-US"/>
          </a:p>
        </p:txBody>
      </p:sp>
      <p:sp>
        <p:nvSpPr>
          <p:cNvPr id="5" name="Footer Placeholder 4">
            <a:extLst>
              <a:ext uri="{FF2B5EF4-FFF2-40B4-BE49-F238E27FC236}">
                <a16:creationId xmlns:a16="http://schemas.microsoft.com/office/drawing/2014/main" id="{8C6A7207-E122-4FE7-A894-8ECB8BEFF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56888-B3E6-4CCF-A3AE-900E4D2A9F7E}"/>
              </a:ext>
            </a:extLst>
          </p:cNvPr>
          <p:cNvSpPr>
            <a:spLocks noGrp="1"/>
          </p:cNvSpPr>
          <p:nvPr>
            <p:ph type="sldNum" sz="quarter" idx="12"/>
          </p:nvPr>
        </p:nvSpPr>
        <p:spPr/>
        <p:txBody>
          <a:bodyPr/>
          <a:lstStyle/>
          <a:p>
            <a:fld id="{FE9F6AD4-16EB-42E3-887F-38ADB8873574}" type="slidenum">
              <a:rPr lang="en-US" smtClean="0"/>
              <a:t>‹#›</a:t>
            </a:fld>
            <a:endParaRPr lang="en-US"/>
          </a:p>
        </p:txBody>
      </p:sp>
    </p:spTree>
    <p:extLst>
      <p:ext uri="{BB962C8B-B14F-4D97-AF65-F5344CB8AC3E}">
        <p14:creationId xmlns:p14="http://schemas.microsoft.com/office/powerpoint/2010/main" val="92202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EA7CCC-EC5D-4E2B-8AF8-D0BA8480D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8C4CA3-2644-4065-B19F-4B8744F710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C07C4-167B-47E7-8651-31322D5C31A7}"/>
              </a:ext>
            </a:extLst>
          </p:cNvPr>
          <p:cNvSpPr>
            <a:spLocks noGrp="1"/>
          </p:cNvSpPr>
          <p:nvPr>
            <p:ph type="dt" sz="half" idx="10"/>
          </p:nvPr>
        </p:nvSpPr>
        <p:spPr/>
        <p:txBody>
          <a:bodyPr/>
          <a:lstStyle/>
          <a:p>
            <a:fld id="{03D59808-3CD8-469A-830B-40E35C9E1AD2}" type="datetimeFigureOut">
              <a:rPr lang="en-US" smtClean="0"/>
              <a:t>12/17/2018</a:t>
            </a:fld>
            <a:endParaRPr lang="en-US"/>
          </a:p>
        </p:txBody>
      </p:sp>
      <p:sp>
        <p:nvSpPr>
          <p:cNvPr id="5" name="Footer Placeholder 4">
            <a:extLst>
              <a:ext uri="{FF2B5EF4-FFF2-40B4-BE49-F238E27FC236}">
                <a16:creationId xmlns:a16="http://schemas.microsoft.com/office/drawing/2014/main" id="{4471FC96-C409-4C1A-89D0-6C83650E7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57543-690F-4666-B5BD-BEFC2DD172E6}"/>
              </a:ext>
            </a:extLst>
          </p:cNvPr>
          <p:cNvSpPr>
            <a:spLocks noGrp="1"/>
          </p:cNvSpPr>
          <p:nvPr>
            <p:ph type="sldNum" sz="quarter" idx="12"/>
          </p:nvPr>
        </p:nvSpPr>
        <p:spPr/>
        <p:txBody>
          <a:bodyPr/>
          <a:lstStyle/>
          <a:p>
            <a:fld id="{FE9F6AD4-16EB-42E3-887F-38ADB8873574}" type="slidenum">
              <a:rPr lang="en-US" smtClean="0"/>
              <a:t>‹#›</a:t>
            </a:fld>
            <a:endParaRPr lang="en-US"/>
          </a:p>
        </p:txBody>
      </p:sp>
    </p:spTree>
    <p:extLst>
      <p:ext uri="{BB962C8B-B14F-4D97-AF65-F5344CB8AC3E}">
        <p14:creationId xmlns:p14="http://schemas.microsoft.com/office/powerpoint/2010/main" val="122318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DF97-E6E9-4370-B9EB-8C692FE63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18EC4-C3CF-4ED9-9A7E-F18F1FA0DE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CE79E-093B-46D7-909C-1964FF55EB24}"/>
              </a:ext>
            </a:extLst>
          </p:cNvPr>
          <p:cNvSpPr>
            <a:spLocks noGrp="1"/>
          </p:cNvSpPr>
          <p:nvPr>
            <p:ph type="dt" sz="half" idx="10"/>
          </p:nvPr>
        </p:nvSpPr>
        <p:spPr/>
        <p:txBody>
          <a:bodyPr/>
          <a:lstStyle/>
          <a:p>
            <a:fld id="{03D59808-3CD8-469A-830B-40E35C9E1AD2}" type="datetimeFigureOut">
              <a:rPr lang="en-US" smtClean="0"/>
              <a:t>12/17/2018</a:t>
            </a:fld>
            <a:endParaRPr lang="en-US"/>
          </a:p>
        </p:txBody>
      </p:sp>
      <p:sp>
        <p:nvSpPr>
          <p:cNvPr id="5" name="Footer Placeholder 4">
            <a:extLst>
              <a:ext uri="{FF2B5EF4-FFF2-40B4-BE49-F238E27FC236}">
                <a16:creationId xmlns:a16="http://schemas.microsoft.com/office/drawing/2014/main" id="{E4CE4C20-F6F5-4BCB-896A-18457A5E6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BE766-F3AA-40E6-BB57-F12B347B43C9}"/>
              </a:ext>
            </a:extLst>
          </p:cNvPr>
          <p:cNvSpPr>
            <a:spLocks noGrp="1"/>
          </p:cNvSpPr>
          <p:nvPr>
            <p:ph type="sldNum" sz="quarter" idx="12"/>
          </p:nvPr>
        </p:nvSpPr>
        <p:spPr/>
        <p:txBody>
          <a:bodyPr/>
          <a:lstStyle/>
          <a:p>
            <a:fld id="{FE9F6AD4-16EB-42E3-887F-38ADB8873574}" type="slidenum">
              <a:rPr lang="en-US" smtClean="0"/>
              <a:t>‹#›</a:t>
            </a:fld>
            <a:endParaRPr lang="en-US"/>
          </a:p>
        </p:txBody>
      </p:sp>
    </p:spTree>
    <p:extLst>
      <p:ext uri="{BB962C8B-B14F-4D97-AF65-F5344CB8AC3E}">
        <p14:creationId xmlns:p14="http://schemas.microsoft.com/office/powerpoint/2010/main" val="64220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9BCC-414A-47BE-84AE-4C087C60D3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31C8AD-B1DB-44F4-AC15-5E5A54922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BD2263-4648-4E2B-87E1-A38E1CC03D71}"/>
              </a:ext>
            </a:extLst>
          </p:cNvPr>
          <p:cNvSpPr>
            <a:spLocks noGrp="1"/>
          </p:cNvSpPr>
          <p:nvPr>
            <p:ph type="dt" sz="half" idx="10"/>
          </p:nvPr>
        </p:nvSpPr>
        <p:spPr/>
        <p:txBody>
          <a:bodyPr/>
          <a:lstStyle/>
          <a:p>
            <a:fld id="{03D59808-3CD8-469A-830B-40E35C9E1AD2}" type="datetimeFigureOut">
              <a:rPr lang="en-US" smtClean="0"/>
              <a:t>12/17/2018</a:t>
            </a:fld>
            <a:endParaRPr lang="en-US"/>
          </a:p>
        </p:txBody>
      </p:sp>
      <p:sp>
        <p:nvSpPr>
          <p:cNvPr id="5" name="Footer Placeholder 4">
            <a:extLst>
              <a:ext uri="{FF2B5EF4-FFF2-40B4-BE49-F238E27FC236}">
                <a16:creationId xmlns:a16="http://schemas.microsoft.com/office/drawing/2014/main" id="{3C91D9FD-C276-45F8-961B-4082ED864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653E-046C-4B47-A913-8FFBD1B3FA11}"/>
              </a:ext>
            </a:extLst>
          </p:cNvPr>
          <p:cNvSpPr>
            <a:spLocks noGrp="1"/>
          </p:cNvSpPr>
          <p:nvPr>
            <p:ph type="sldNum" sz="quarter" idx="12"/>
          </p:nvPr>
        </p:nvSpPr>
        <p:spPr/>
        <p:txBody>
          <a:bodyPr/>
          <a:lstStyle/>
          <a:p>
            <a:fld id="{FE9F6AD4-16EB-42E3-887F-38ADB8873574}" type="slidenum">
              <a:rPr lang="en-US" smtClean="0"/>
              <a:t>‹#›</a:t>
            </a:fld>
            <a:endParaRPr lang="en-US"/>
          </a:p>
        </p:txBody>
      </p:sp>
    </p:spTree>
    <p:extLst>
      <p:ext uri="{BB962C8B-B14F-4D97-AF65-F5344CB8AC3E}">
        <p14:creationId xmlns:p14="http://schemas.microsoft.com/office/powerpoint/2010/main" val="200655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CC52-EC10-4D56-BCD5-FD3A95FDD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9F2289-4FA9-4A3E-93CB-A38C4C1212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A519AE-FE8B-4CAD-A133-B923341A0E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B6D88A-9C78-4AF1-A47B-BDBC535C039B}"/>
              </a:ext>
            </a:extLst>
          </p:cNvPr>
          <p:cNvSpPr>
            <a:spLocks noGrp="1"/>
          </p:cNvSpPr>
          <p:nvPr>
            <p:ph type="dt" sz="half" idx="10"/>
          </p:nvPr>
        </p:nvSpPr>
        <p:spPr/>
        <p:txBody>
          <a:bodyPr/>
          <a:lstStyle/>
          <a:p>
            <a:fld id="{03D59808-3CD8-469A-830B-40E35C9E1AD2}" type="datetimeFigureOut">
              <a:rPr lang="en-US" smtClean="0"/>
              <a:t>12/17/2018</a:t>
            </a:fld>
            <a:endParaRPr lang="en-US"/>
          </a:p>
        </p:txBody>
      </p:sp>
      <p:sp>
        <p:nvSpPr>
          <p:cNvPr id="6" name="Footer Placeholder 5">
            <a:extLst>
              <a:ext uri="{FF2B5EF4-FFF2-40B4-BE49-F238E27FC236}">
                <a16:creationId xmlns:a16="http://schemas.microsoft.com/office/drawing/2014/main" id="{54A803E2-652A-4A31-80F5-171B0F4DF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E2B89-A806-4963-B077-EA30514B0E84}"/>
              </a:ext>
            </a:extLst>
          </p:cNvPr>
          <p:cNvSpPr>
            <a:spLocks noGrp="1"/>
          </p:cNvSpPr>
          <p:nvPr>
            <p:ph type="sldNum" sz="quarter" idx="12"/>
          </p:nvPr>
        </p:nvSpPr>
        <p:spPr/>
        <p:txBody>
          <a:bodyPr/>
          <a:lstStyle/>
          <a:p>
            <a:fld id="{FE9F6AD4-16EB-42E3-887F-38ADB8873574}" type="slidenum">
              <a:rPr lang="en-US" smtClean="0"/>
              <a:t>‹#›</a:t>
            </a:fld>
            <a:endParaRPr lang="en-US"/>
          </a:p>
        </p:txBody>
      </p:sp>
    </p:spTree>
    <p:extLst>
      <p:ext uri="{BB962C8B-B14F-4D97-AF65-F5344CB8AC3E}">
        <p14:creationId xmlns:p14="http://schemas.microsoft.com/office/powerpoint/2010/main" val="166852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03B-5B74-4A5A-855A-C378C0C651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3180E-49DB-4D17-80F7-34BB6DBB7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645F82-D41A-4EC1-A23D-5D06040543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9C6EC1-60D4-4EA7-B4DF-726130FD5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60F68B-D368-4D4A-867D-81310EA526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2C47DE-1EE7-4BDB-8720-1C9E646547F4}"/>
              </a:ext>
            </a:extLst>
          </p:cNvPr>
          <p:cNvSpPr>
            <a:spLocks noGrp="1"/>
          </p:cNvSpPr>
          <p:nvPr>
            <p:ph type="dt" sz="half" idx="10"/>
          </p:nvPr>
        </p:nvSpPr>
        <p:spPr/>
        <p:txBody>
          <a:bodyPr/>
          <a:lstStyle/>
          <a:p>
            <a:fld id="{03D59808-3CD8-469A-830B-40E35C9E1AD2}" type="datetimeFigureOut">
              <a:rPr lang="en-US" smtClean="0"/>
              <a:t>12/17/2018</a:t>
            </a:fld>
            <a:endParaRPr lang="en-US"/>
          </a:p>
        </p:txBody>
      </p:sp>
      <p:sp>
        <p:nvSpPr>
          <p:cNvPr id="8" name="Footer Placeholder 7">
            <a:extLst>
              <a:ext uri="{FF2B5EF4-FFF2-40B4-BE49-F238E27FC236}">
                <a16:creationId xmlns:a16="http://schemas.microsoft.com/office/drawing/2014/main" id="{BA3DD836-A016-46F4-A084-20FD8DE65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0C0FA7-4004-4741-8C94-0730754E136E}"/>
              </a:ext>
            </a:extLst>
          </p:cNvPr>
          <p:cNvSpPr>
            <a:spLocks noGrp="1"/>
          </p:cNvSpPr>
          <p:nvPr>
            <p:ph type="sldNum" sz="quarter" idx="12"/>
          </p:nvPr>
        </p:nvSpPr>
        <p:spPr/>
        <p:txBody>
          <a:bodyPr/>
          <a:lstStyle/>
          <a:p>
            <a:fld id="{FE9F6AD4-16EB-42E3-887F-38ADB8873574}" type="slidenum">
              <a:rPr lang="en-US" smtClean="0"/>
              <a:t>‹#›</a:t>
            </a:fld>
            <a:endParaRPr lang="en-US"/>
          </a:p>
        </p:txBody>
      </p:sp>
    </p:spTree>
    <p:extLst>
      <p:ext uri="{BB962C8B-B14F-4D97-AF65-F5344CB8AC3E}">
        <p14:creationId xmlns:p14="http://schemas.microsoft.com/office/powerpoint/2010/main" val="416430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01BE-0AF6-4BE8-945D-34EC6DA8A4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D1224A-C507-4959-8FEC-3C9B4B5FCAF3}"/>
              </a:ext>
            </a:extLst>
          </p:cNvPr>
          <p:cNvSpPr>
            <a:spLocks noGrp="1"/>
          </p:cNvSpPr>
          <p:nvPr>
            <p:ph type="dt" sz="half" idx="10"/>
          </p:nvPr>
        </p:nvSpPr>
        <p:spPr/>
        <p:txBody>
          <a:bodyPr/>
          <a:lstStyle/>
          <a:p>
            <a:fld id="{03D59808-3CD8-469A-830B-40E35C9E1AD2}" type="datetimeFigureOut">
              <a:rPr lang="en-US" smtClean="0"/>
              <a:t>12/17/2018</a:t>
            </a:fld>
            <a:endParaRPr lang="en-US"/>
          </a:p>
        </p:txBody>
      </p:sp>
      <p:sp>
        <p:nvSpPr>
          <p:cNvPr id="4" name="Footer Placeholder 3">
            <a:extLst>
              <a:ext uri="{FF2B5EF4-FFF2-40B4-BE49-F238E27FC236}">
                <a16:creationId xmlns:a16="http://schemas.microsoft.com/office/drawing/2014/main" id="{DD8C5C4A-9814-47F5-8C5A-26D074801B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80E0AC-F04C-4331-B75D-E21CC5927254}"/>
              </a:ext>
            </a:extLst>
          </p:cNvPr>
          <p:cNvSpPr>
            <a:spLocks noGrp="1"/>
          </p:cNvSpPr>
          <p:nvPr>
            <p:ph type="sldNum" sz="quarter" idx="12"/>
          </p:nvPr>
        </p:nvSpPr>
        <p:spPr/>
        <p:txBody>
          <a:bodyPr/>
          <a:lstStyle/>
          <a:p>
            <a:fld id="{FE9F6AD4-16EB-42E3-887F-38ADB8873574}" type="slidenum">
              <a:rPr lang="en-US" smtClean="0"/>
              <a:t>‹#›</a:t>
            </a:fld>
            <a:endParaRPr lang="en-US"/>
          </a:p>
        </p:txBody>
      </p:sp>
    </p:spTree>
    <p:extLst>
      <p:ext uri="{BB962C8B-B14F-4D97-AF65-F5344CB8AC3E}">
        <p14:creationId xmlns:p14="http://schemas.microsoft.com/office/powerpoint/2010/main" val="167036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2ACE6-B861-43EE-A30D-AFF7E1321338}"/>
              </a:ext>
            </a:extLst>
          </p:cNvPr>
          <p:cNvSpPr>
            <a:spLocks noGrp="1"/>
          </p:cNvSpPr>
          <p:nvPr>
            <p:ph type="dt" sz="half" idx="10"/>
          </p:nvPr>
        </p:nvSpPr>
        <p:spPr/>
        <p:txBody>
          <a:bodyPr/>
          <a:lstStyle/>
          <a:p>
            <a:fld id="{03D59808-3CD8-469A-830B-40E35C9E1AD2}" type="datetimeFigureOut">
              <a:rPr lang="en-US" smtClean="0"/>
              <a:t>12/17/2018</a:t>
            </a:fld>
            <a:endParaRPr lang="en-US"/>
          </a:p>
        </p:txBody>
      </p:sp>
      <p:sp>
        <p:nvSpPr>
          <p:cNvPr id="3" name="Footer Placeholder 2">
            <a:extLst>
              <a:ext uri="{FF2B5EF4-FFF2-40B4-BE49-F238E27FC236}">
                <a16:creationId xmlns:a16="http://schemas.microsoft.com/office/drawing/2014/main" id="{C8DEC549-0B10-4D5B-95FA-445DAD3CBD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4B0CB7-B6A2-469A-8000-8C2AA71714BC}"/>
              </a:ext>
            </a:extLst>
          </p:cNvPr>
          <p:cNvSpPr>
            <a:spLocks noGrp="1"/>
          </p:cNvSpPr>
          <p:nvPr>
            <p:ph type="sldNum" sz="quarter" idx="12"/>
          </p:nvPr>
        </p:nvSpPr>
        <p:spPr/>
        <p:txBody>
          <a:bodyPr/>
          <a:lstStyle/>
          <a:p>
            <a:fld id="{FE9F6AD4-16EB-42E3-887F-38ADB8873574}" type="slidenum">
              <a:rPr lang="en-US" smtClean="0"/>
              <a:t>‹#›</a:t>
            </a:fld>
            <a:endParaRPr lang="en-US"/>
          </a:p>
        </p:txBody>
      </p:sp>
    </p:spTree>
    <p:extLst>
      <p:ext uri="{BB962C8B-B14F-4D97-AF65-F5344CB8AC3E}">
        <p14:creationId xmlns:p14="http://schemas.microsoft.com/office/powerpoint/2010/main" val="248639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D685-025C-4788-BCAD-3FEE898A9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C247D7-2C62-416E-8EEF-B0E0C3F63E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F636FA-CAC9-4C00-9037-22D364E1A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7F14C-08F4-4BE2-AC04-751C4E313719}"/>
              </a:ext>
            </a:extLst>
          </p:cNvPr>
          <p:cNvSpPr>
            <a:spLocks noGrp="1"/>
          </p:cNvSpPr>
          <p:nvPr>
            <p:ph type="dt" sz="half" idx="10"/>
          </p:nvPr>
        </p:nvSpPr>
        <p:spPr/>
        <p:txBody>
          <a:bodyPr/>
          <a:lstStyle/>
          <a:p>
            <a:fld id="{03D59808-3CD8-469A-830B-40E35C9E1AD2}" type="datetimeFigureOut">
              <a:rPr lang="en-US" smtClean="0"/>
              <a:t>12/17/2018</a:t>
            </a:fld>
            <a:endParaRPr lang="en-US"/>
          </a:p>
        </p:txBody>
      </p:sp>
      <p:sp>
        <p:nvSpPr>
          <p:cNvPr id="6" name="Footer Placeholder 5">
            <a:extLst>
              <a:ext uri="{FF2B5EF4-FFF2-40B4-BE49-F238E27FC236}">
                <a16:creationId xmlns:a16="http://schemas.microsoft.com/office/drawing/2014/main" id="{7FAC41BC-E82A-46E7-B547-D9E6042DD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B6581-348D-4E61-A510-E7DDA9D83ADA}"/>
              </a:ext>
            </a:extLst>
          </p:cNvPr>
          <p:cNvSpPr>
            <a:spLocks noGrp="1"/>
          </p:cNvSpPr>
          <p:nvPr>
            <p:ph type="sldNum" sz="quarter" idx="12"/>
          </p:nvPr>
        </p:nvSpPr>
        <p:spPr/>
        <p:txBody>
          <a:bodyPr/>
          <a:lstStyle/>
          <a:p>
            <a:fld id="{FE9F6AD4-16EB-42E3-887F-38ADB8873574}" type="slidenum">
              <a:rPr lang="en-US" smtClean="0"/>
              <a:t>‹#›</a:t>
            </a:fld>
            <a:endParaRPr lang="en-US"/>
          </a:p>
        </p:txBody>
      </p:sp>
    </p:spTree>
    <p:extLst>
      <p:ext uri="{BB962C8B-B14F-4D97-AF65-F5344CB8AC3E}">
        <p14:creationId xmlns:p14="http://schemas.microsoft.com/office/powerpoint/2010/main" val="183853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6483-A84B-496F-9EF7-F54964B50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006D2C-CA48-461E-9793-4166204566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9394E-A007-4765-8B1E-55117F2B1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043A35-A7F2-4CFC-A64E-E7B082A22375}"/>
              </a:ext>
            </a:extLst>
          </p:cNvPr>
          <p:cNvSpPr>
            <a:spLocks noGrp="1"/>
          </p:cNvSpPr>
          <p:nvPr>
            <p:ph type="dt" sz="half" idx="10"/>
          </p:nvPr>
        </p:nvSpPr>
        <p:spPr/>
        <p:txBody>
          <a:bodyPr/>
          <a:lstStyle/>
          <a:p>
            <a:fld id="{03D59808-3CD8-469A-830B-40E35C9E1AD2}" type="datetimeFigureOut">
              <a:rPr lang="en-US" smtClean="0"/>
              <a:t>12/17/2018</a:t>
            </a:fld>
            <a:endParaRPr lang="en-US"/>
          </a:p>
        </p:txBody>
      </p:sp>
      <p:sp>
        <p:nvSpPr>
          <p:cNvPr id="6" name="Footer Placeholder 5">
            <a:extLst>
              <a:ext uri="{FF2B5EF4-FFF2-40B4-BE49-F238E27FC236}">
                <a16:creationId xmlns:a16="http://schemas.microsoft.com/office/drawing/2014/main" id="{26D79A60-FD4B-477F-9120-C4629381F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967FA-DB25-4892-B4BD-293D579A8B4C}"/>
              </a:ext>
            </a:extLst>
          </p:cNvPr>
          <p:cNvSpPr>
            <a:spLocks noGrp="1"/>
          </p:cNvSpPr>
          <p:nvPr>
            <p:ph type="sldNum" sz="quarter" idx="12"/>
          </p:nvPr>
        </p:nvSpPr>
        <p:spPr/>
        <p:txBody>
          <a:bodyPr/>
          <a:lstStyle/>
          <a:p>
            <a:fld id="{FE9F6AD4-16EB-42E3-887F-38ADB8873574}" type="slidenum">
              <a:rPr lang="en-US" smtClean="0"/>
              <a:t>‹#›</a:t>
            </a:fld>
            <a:endParaRPr lang="en-US"/>
          </a:p>
        </p:txBody>
      </p:sp>
    </p:spTree>
    <p:extLst>
      <p:ext uri="{BB962C8B-B14F-4D97-AF65-F5344CB8AC3E}">
        <p14:creationId xmlns:p14="http://schemas.microsoft.com/office/powerpoint/2010/main" val="248053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1467B-5DAA-4EC8-A567-136AA87FF3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C88B-0FAB-4EA9-906B-467358540F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C3B7B-8A18-4C1F-9FB7-BCBF57944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59808-3CD8-469A-830B-40E35C9E1AD2}" type="datetimeFigureOut">
              <a:rPr lang="en-US" smtClean="0"/>
              <a:t>12/17/2018</a:t>
            </a:fld>
            <a:endParaRPr lang="en-US"/>
          </a:p>
        </p:txBody>
      </p:sp>
      <p:sp>
        <p:nvSpPr>
          <p:cNvPr id="5" name="Footer Placeholder 4">
            <a:extLst>
              <a:ext uri="{FF2B5EF4-FFF2-40B4-BE49-F238E27FC236}">
                <a16:creationId xmlns:a16="http://schemas.microsoft.com/office/drawing/2014/main" id="{0A248BCC-8126-4756-BC87-04D2F0B4E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B47157-4D98-48C4-9744-F23217241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F6AD4-16EB-42E3-887F-38ADB8873574}" type="slidenum">
              <a:rPr lang="en-US" smtClean="0"/>
              <a:t>‹#›</a:t>
            </a:fld>
            <a:endParaRPr lang="en-US"/>
          </a:p>
        </p:txBody>
      </p:sp>
    </p:spTree>
    <p:extLst>
      <p:ext uri="{BB962C8B-B14F-4D97-AF65-F5344CB8AC3E}">
        <p14:creationId xmlns:p14="http://schemas.microsoft.com/office/powerpoint/2010/main" val="1852025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eymanPejman@Hot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Concept" TargetMode="External"/><Relationship Id="rId7" Type="http://schemas.openxmlformats.org/officeDocument/2006/relationships/hyperlink" Target="https://en.wikipedia.org/wiki/Project_management" TargetMode="External"/><Relationship Id="rId2" Type="http://schemas.openxmlformats.org/officeDocument/2006/relationships/hyperlink" Target="https://en.wikipedia.org/wiki/Communication" TargetMode="External"/><Relationship Id="rId1" Type="http://schemas.openxmlformats.org/officeDocument/2006/relationships/slideLayout" Target="../slideLayouts/slideLayout1.xml"/><Relationship Id="rId6" Type="http://schemas.openxmlformats.org/officeDocument/2006/relationships/hyperlink" Target="https://en.wikipedia.org/wiki/Strategy" TargetMode="External"/><Relationship Id="rId5" Type="http://schemas.openxmlformats.org/officeDocument/2006/relationships/hyperlink" Target="https://en.wikipedia.org/wiki/Data_management" TargetMode="External"/><Relationship Id="rId4" Type="http://schemas.openxmlformats.org/officeDocument/2006/relationships/hyperlink" Target="https://en.wikipedia.org/wiki/Business_proces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20DE-61C2-4489-93EF-1861EA153667}"/>
              </a:ext>
            </a:extLst>
          </p:cNvPr>
          <p:cNvSpPr>
            <a:spLocks noGrp="1"/>
          </p:cNvSpPr>
          <p:nvPr>
            <p:ph type="ctrTitle"/>
          </p:nvPr>
        </p:nvSpPr>
        <p:spPr>
          <a:xfrm>
            <a:off x="1524000" y="52935"/>
            <a:ext cx="9144000" cy="1547265"/>
          </a:xfrm>
        </p:spPr>
        <p:txBody>
          <a:bodyPr>
            <a:normAutofit fontScale="90000"/>
          </a:bodyPr>
          <a:lstStyle/>
          <a:p>
            <a:r>
              <a:rPr lang="en-US" sz="3600" b="1" dirty="0"/>
              <a:t>How Can Gov. </a:t>
            </a:r>
            <a:r>
              <a:rPr lang="en-US" sz="3600" b="1" dirty="0" err="1"/>
              <a:t>Insts</a:t>
            </a:r>
            <a:r>
              <a:rPr lang="en-US" sz="3600" b="1" dirty="0"/>
              <a:t>. Communicate Better on </a:t>
            </a:r>
            <a:br>
              <a:rPr lang="en-US" sz="3600" b="1" dirty="0"/>
            </a:br>
            <a:r>
              <a:rPr lang="en-US" sz="3600" b="1" dirty="0"/>
              <a:t>	Human Rights?</a:t>
            </a:r>
            <a:br>
              <a:rPr lang="en-US" sz="3600" b="1" dirty="0"/>
            </a:br>
            <a:endParaRPr lang="en-US" sz="3600" dirty="0"/>
          </a:p>
        </p:txBody>
      </p:sp>
      <p:sp>
        <p:nvSpPr>
          <p:cNvPr id="3" name="Subtitle 2">
            <a:extLst>
              <a:ext uri="{FF2B5EF4-FFF2-40B4-BE49-F238E27FC236}">
                <a16:creationId xmlns:a16="http://schemas.microsoft.com/office/drawing/2014/main" id="{30BF2D50-18DC-4A4F-ABC4-02E01C9FC87D}"/>
              </a:ext>
            </a:extLst>
          </p:cNvPr>
          <p:cNvSpPr>
            <a:spLocks noGrp="1"/>
          </p:cNvSpPr>
          <p:nvPr>
            <p:ph type="subTitle" idx="1"/>
          </p:nvPr>
        </p:nvSpPr>
        <p:spPr>
          <a:xfrm>
            <a:off x="1524000" y="1366345"/>
            <a:ext cx="9144000" cy="3891455"/>
          </a:xfrm>
        </p:spPr>
        <p:txBody>
          <a:bodyPr/>
          <a:lstStyle/>
          <a:p>
            <a:endParaRPr lang="en-US" dirty="0"/>
          </a:p>
          <a:p>
            <a:endParaRPr lang="en-US" dirty="0"/>
          </a:p>
          <a:p>
            <a:endParaRPr lang="en-US" dirty="0"/>
          </a:p>
          <a:p>
            <a:r>
              <a:rPr lang="en-US" dirty="0"/>
              <a:t>Peyman Pejman</a:t>
            </a:r>
          </a:p>
          <a:p>
            <a:r>
              <a:rPr lang="en-US" dirty="0">
                <a:hlinkClick r:id="rId2"/>
              </a:rPr>
              <a:t>PeymanPejman@Hotmail.com</a:t>
            </a:r>
            <a:endParaRPr lang="en-US" dirty="0"/>
          </a:p>
          <a:p>
            <a:r>
              <a:rPr lang="en-US" dirty="0"/>
              <a:t>WhatsApp: +33 7 86 05 08 06</a:t>
            </a:r>
          </a:p>
        </p:txBody>
      </p:sp>
    </p:spTree>
    <p:extLst>
      <p:ext uri="{BB962C8B-B14F-4D97-AF65-F5344CB8AC3E}">
        <p14:creationId xmlns:p14="http://schemas.microsoft.com/office/powerpoint/2010/main" val="421060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947B4-8080-4839-A7EF-0A0720A90691}"/>
              </a:ext>
            </a:extLst>
          </p:cNvPr>
          <p:cNvSpPr>
            <a:spLocks noGrp="1"/>
          </p:cNvSpPr>
          <p:nvPr>
            <p:ph type="ctrTitle"/>
          </p:nvPr>
        </p:nvSpPr>
        <p:spPr>
          <a:xfrm>
            <a:off x="1524000" y="1163928"/>
            <a:ext cx="9144000" cy="1029994"/>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9606DB9C-B51B-418F-8821-FF78682398D3}"/>
              </a:ext>
            </a:extLst>
          </p:cNvPr>
          <p:cNvSpPr>
            <a:spLocks noGrp="1"/>
          </p:cNvSpPr>
          <p:nvPr>
            <p:ph type="subTitle" idx="1"/>
          </p:nvPr>
        </p:nvSpPr>
        <p:spPr>
          <a:xfrm>
            <a:off x="1524000" y="2532185"/>
            <a:ext cx="9144000" cy="4051495"/>
          </a:xfrm>
        </p:spPr>
        <p:txBody>
          <a:bodyPr>
            <a:normAutofit/>
          </a:bodyPr>
          <a:lstStyle/>
          <a:p>
            <a:r>
              <a:rPr lang="en-US" sz="3200" b="1" dirty="0"/>
              <a:t>Why Is There A Need?</a:t>
            </a:r>
          </a:p>
          <a:p>
            <a:pPr algn="l"/>
            <a:r>
              <a:rPr lang="en-US" sz="1600" b="1" i="1" dirty="0"/>
              <a:t>Chart # 12 </a:t>
            </a:r>
            <a:r>
              <a:rPr lang="en-US" sz="1600" i="1" dirty="0"/>
              <a:t>How would you evaluate the quality of human rights protection in Georgia for now?</a:t>
            </a:r>
            <a:endParaRPr lang="en-US" sz="1600" dirty="0"/>
          </a:p>
          <a:p>
            <a:endParaRPr lang="en-US" sz="3200" b="1" dirty="0"/>
          </a:p>
        </p:txBody>
      </p:sp>
      <p:pic>
        <p:nvPicPr>
          <p:cNvPr id="4" name="Picture 3">
            <a:extLst>
              <a:ext uri="{FF2B5EF4-FFF2-40B4-BE49-F238E27FC236}">
                <a16:creationId xmlns:a16="http://schemas.microsoft.com/office/drawing/2014/main" id="{A1A4AD2F-806C-44ED-98C3-70B0A37CF0E7}"/>
              </a:ext>
            </a:extLst>
          </p:cNvPr>
          <p:cNvPicPr>
            <a:picLocks noChangeAspect="1"/>
          </p:cNvPicPr>
          <p:nvPr/>
        </p:nvPicPr>
        <p:blipFill>
          <a:blip r:embed="rId2"/>
          <a:stretch>
            <a:fillRect/>
          </a:stretch>
        </p:blipFill>
        <p:spPr>
          <a:xfrm>
            <a:off x="2743200" y="3234126"/>
            <a:ext cx="6326248" cy="3617146"/>
          </a:xfrm>
          <a:prstGeom prst="rect">
            <a:avLst/>
          </a:prstGeom>
        </p:spPr>
      </p:pic>
    </p:spTree>
    <p:extLst>
      <p:ext uri="{BB962C8B-B14F-4D97-AF65-F5344CB8AC3E}">
        <p14:creationId xmlns:p14="http://schemas.microsoft.com/office/powerpoint/2010/main" val="248757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E88D-D9FD-4753-8A87-2CCB0AE86BB8}"/>
              </a:ext>
            </a:extLst>
          </p:cNvPr>
          <p:cNvSpPr>
            <a:spLocks noGrp="1"/>
          </p:cNvSpPr>
          <p:nvPr>
            <p:ph type="ctrTitle"/>
          </p:nvPr>
        </p:nvSpPr>
        <p:spPr>
          <a:xfrm>
            <a:off x="1524000" y="1122363"/>
            <a:ext cx="9144000" cy="1114400"/>
          </a:xfrm>
        </p:spPr>
        <p:txBody>
          <a:bodyPr>
            <a:norm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25D5BBC-5B67-452A-8C49-DB5D49059389}"/>
              </a:ext>
            </a:extLst>
          </p:cNvPr>
          <p:cNvSpPr>
            <a:spLocks noGrp="1"/>
          </p:cNvSpPr>
          <p:nvPr>
            <p:ph type="subTitle" idx="1"/>
          </p:nvPr>
        </p:nvSpPr>
        <p:spPr>
          <a:xfrm>
            <a:off x="1524000" y="2475913"/>
            <a:ext cx="9144000" cy="4248443"/>
          </a:xfrm>
        </p:spPr>
        <p:txBody>
          <a:bodyPr>
            <a:normAutofit/>
          </a:bodyPr>
          <a:lstStyle/>
          <a:p>
            <a:r>
              <a:rPr lang="en-US" sz="3200" b="1" dirty="0"/>
              <a:t>Why Is There A Need?</a:t>
            </a:r>
          </a:p>
          <a:p>
            <a:pPr algn="l"/>
            <a:r>
              <a:rPr lang="en-US" sz="2800" dirty="0"/>
              <a:t>Typical Gov Communications Operations:</a:t>
            </a:r>
          </a:p>
          <a:p>
            <a:pPr algn="l"/>
            <a:r>
              <a:rPr lang="en-US" sz="2800" dirty="0"/>
              <a:t>	The best way for an entity, government or private 	sector, to do communications is </a:t>
            </a:r>
            <a:r>
              <a:rPr lang="en-US" sz="2800" b="1" dirty="0"/>
              <a:t>AFTER</a:t>
            </a:r>
            <a:r>
              <a:rPr lang="en-US" sz="2800" dirty="0"/>
              <a:t> the bosses have 	identified clear goals, missions, and target audience for 	their operations</a:t>
            </a:r>
          </a:p>
          <a:p>
            <a:pPr algn="l"/>
            <a:endParaRPr lang="en-US" sz="2800" dirty="0"/>
          </a:p>
          <a:p>
            <a:pPr algn="l"/>
            <a:r>
              <a:rPr lang="en-US" sz="2800" dirty="0"/>
              <a:t>	Sadly, that rarely happens!! In our context, Human 	Rights have NOT been identified as a priority. Proof?</a:t>
            </a:r>
          </a:p>
        </p:txBody>
      </p:sp>
    </p:spTree>
    <p:extLst>
      <p:ext uri="{BB962C8B-B14F-4D97-AF65-F5344CB8AC3E}">
        <p14:creationId xmlns:p14="http://schemas.microsoft.com/office/powerpoint/2010/main" val="349862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C6DD-871C-496D-ABB3-B3ADFD484775}"/>
              </a:ext>
            </a:extLst>
          </p:cNvPr>
          <p:cNvSpPr>
            <a:spLocks noGrp="1"/>
          </p:cNvSpPr>
          <p:nvPr>
            <p:ph type="ctrTitle"/>
          </p:nvPr>
        </p:nvSpPr>
        <p:spPr>
          <a:xfrm>
            <a:off x="1524000" y="1122364"/>
            <a:ext cx="9144000" cy="1114400"/>
          </a:xfrm>
        </p:spPr>
        <p:txBody>
          <a:bodyPr>
            <a:norm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5F4F6F5D-7A32-4BA6-BC58-D0483621CEFE}"/>
              </a:ext>
            </a:extLst>
          </p:cNvPr>
          <p:cNvSpPr>
            <a:spLocks noGrp="1"/>
          </p:cNvSpPr>
          <p:nvPr>
            <p:ph type="subTitle" idx="1"/>
          </p:nvPr>
        </p:nvSpPr>
        <p:spPr>
          <a:xfrm>
            <a:off x="1524000" y="2504049"/>
            <a:ext cx="9144000" cy="4093699"/>
          </a:xfrm>
        </p:spPr>
        <p:txBody>
          <a:bodyPr>
            <a:normAutofit/>
          </a:bodyPr>
          <a:lstStyle/>
          <a:p>
            <a:r>
              <a:rPr lang="en-US" sz="3200" b="1" dirty="0"/>
              <a:t>Why Is There A Need?</a:t>
            </a:r>
          </a:p>
          <a:p>
            <a:pPr algn="l"/>
            <a:r>
              <a:rPr lang="en-US" sz="2800" dirty="0"/>
              <a:t>Before we get to how government institutions in Georgia currently handle communications issues in general, and Human Rights topic in particular, let’s look at some terms we commonly use in the field and go over their definitions. That will help later in having unified concepts about communicating</a:t>
            </a:r>
          </a:p>
        </p:txBody>
      </p:sp>
    </p:spTree>
    <p:extLst>
      <p:ext uri="{BB962C8B-B14F-4D97-AF65-F5344CB8AC3E}">
        <p14:creationId xmlns:p14="http://schemas.microsoft.com/office/powerpoint/2010/main" val="53155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EDF2-74BF-4F5E-A7D9-69ABE1A0DD4B}"/>
              </a:ext>
            </a:extLst>
          </p:cNvPr>
          <p:cNvSpPr>
            <a:spLocks noGrp="1"/>
          </p:cNvSpPr>
          <p:nvPr>
            <p:ph type="ctrTitle"/>
          </p:nvPr>
        </p:nvSpPr>
        <p:spPr>
          <a:xfrm>
            <a:off x="1524000" y="1159749"/>
            <a:ext cx="9144000" cy="1055077"/>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p>
        </p:txBody>
      </p:sp>
      <p:sp>
        <p:nvSpPr>
          <p:cNvPr id="3" name="Subtitle 2">
            <a:extLst>
              <a:ext uri="{FF2B5EF4-FFF2-40B4-BE49-F238E27FC236}">
                <a16:creationId xmlns:a16="http://schemas.microsoft.com/office/drawing/2014/main" id="{BDDD4848-37C9-4AAF-A642-67A7E57184CD}"/>
              </a:ext>
            </a:extLst>
          </p:cNvPr>
          <p:cNvSpPr>
            <a:spLocks noGrp="1"/>
          </p:cNvSpPr>
          <p:nvPr>
            <p:ph type="subTitle" idx="1"/>
          </p:nvPr>
        </p:nvSpPr>
        <p:spPr>
          <a:xfrm>
            <a:off x="1524000" y="2455465"/>
            <a:ext cx="9144000" cy="4612776"/>
          </a:xfrm>
        </p:spPr>
        <p:txBody>
          <a:bodyPr/>
          <a:lstStyle/>
          <a:p>
            <a:r>
              <a:rPr lang="en-US" sz="3200" b="1" dirty="0">
                <a:solidFill>
                  <a:srgbClr val="FF0000"/>
                </a:solidFill>
              </a:rPr>
              <a:t>Let’s start with a few nitty-gritty definitions! </a:t>
            </a:r>
            <a:r>
              <a:rPr lang="en-US" sz="3200" b="1" dirty="0">
                <a:solidFill>
                  <a:srgbClr val="FF0000"/>
                </a:solidFill>
                <a:sym typeface="Wingdings" panose="05000000000000000000" pitchFamily="2" charset="2"/>
              </a:rPr>
              <a:t></a:t>
            </a:r>
          </a:p>
          <a:p>
            <a:pPr algn="l"/>
            <a:endParaRPr lang="en-US" b="1" dirty="0"/>
          </a:p>
          <a:p>
            <a:pPr algn="l"/>
            <a:r>
              <a:rPr lang="en-US" b="1" dirty="0"/>
              <a:t>Communication:</a:t>
            </a:r>
          </a:p>
          <a:p>
            <a:pPr algn="l"/>
            <a:r>
              <a:rPr lang="en-US" b="1" dirty="0"/>
              <a:t>		</a:t>
            </a:r>
            <a:r>
              <a:rPr lang="en-US" dirty="0"/>
              <a:t>How would you define “communication”?</a:t>
            </a:r>
          </a:p>
          <a:p>
            <a:pPr algn="l"/>
            <a:endParaRPr lang="en-US" b="1" dirty="0"/>
          </a:p>
          <a:p>
            <a:pPr algn="l"/>
            <a:r>
              <a:rPr lang="en-US" b="1" dirty="0"/>
              <a:t>Communications: </a:t>
            </a:r>
          </a:p>
          <a:p>
            <a:pPr algn="l"/>
            <a:r>
              <a:rPr lang="en-US" dirty="0"/>
              <a:t>		     How is that different from the above?</a:t>
            </a:r>
          </a:p>
          <a:p>
            <a:pPr algn="l"/>
            <a:endParaRPr lang="en-US" dirty="0"/>
          </a:p>
          <a:p>
            <a:pPr algn="l"/>
            <a:endParaRPr lang="en-US" b="1" dirty="0"/>
          </a:p>
          <a:p>
            <a:pPr algn="l"/>
            <a:endParaRPr lang="en-US" b="1" dirty="0"/>
          </a:p>
        </p:txBody>
      </p:sp>
    </p:spTree>
    <p:extLst>
      <p:ext uri="{BB962C8B-B14F-4D97-AF65-F5344CB8AC3E}">
        <p14:creationId xmlns:p14="http://schemas.microsoft.com/office/powerpoint/2010/main" val="278552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EEB3-B2A5-4541-A4EA-11F70B241582}"/>
              </a:ext>
            </a:extLst>
          </p:cNvPr>
          <p:cNvSpPr>
            <a:spLocks noGrp="1"/>
          </p:cNvSpPr>
          <p:nvPr>
            <p:ph type="ctrTitle"/>
          </p:nvPr>
        </p:nvSpPr>
        <p:spPr>
          <a:xfrm>
            <a:off x="1524000" y="1160582"/>
            <a:ext cx="9144000" cy="1059154"/>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6EF9C4F8-52C6-469F-95B0-0504225EA4A9}"/>
              </a:ext>
            </a:extLst>
          </p:cNvPr>
          <p:cNvSpPr>
            <a:spLocks noGrp="1"/>
          </p:cNvSpPr>
          <p:nvPr>
            <p:ph type="subTitle" idx="1"/>
          </p:nvPr>
        </p:nvSpPr>
        <p:spPr>
          <a:xfrm>
            <a:off x="1524000" y="2456316"/>
            <a:ext cx="9144000" cy="4450488"/>
          </a:xfrm>
        </p:spPr>
        <p:txBody>
          <a:bodyPr>
            <a:normAutofit/>
          </a:bodyPr>
          <a:lstStyle/>
          <a:p>
            <a:r>
              <a:rPr lang="en-US" sz="3200" b="1" dirty="0">
                <a:solidFill>
                  <a:srgbClr val="FF0000"/>
                </a:solidFill>
              </a:rPr>
              <a:t>Nitty-Gritty Definitions (2)</a:t>
            </a:r>
          </a:p>
          <a:p>
            <a:endParaRPr lang="en-US" sz="3200" b="1" dirty="0">
              <a:solidFill>
                <a:srgbClr val="FF0000"/>
              </a:solidFill>
            </a:endParaRPr>
          </a:p>
          <a:p>
            <a:pPr algn="l"/>
            <a:r>
              <a:rPr lang="en-US" b="1" dirty="0"/>
              <a:t>Public Affairs:</a:t>
            </a:r>
          </a:p>
          <a:p>
            <a:pPr algn="l"/>
            <a:endParaRPr lang="en-US" b="1" dirty="0"/>
          </a:p>
          <a:p>
            <a:pPr algn="l"/>
            <a:r>
              <a:rPr lang="en-US" b="1" dirty="0"/>
              <a:t>				Versus</a:t>
            </a:r>
          </a:p>
          <a:p>
            <a:pPr algn="l"/>
            <a:endParaRPr lang="en-US" b="1" dirty="0"/>
          </a:p>
          <a:p>
            <a:pPr algn="l"/>
            <a:r>
              <a:rPr lang="en-US" b="1" dirty="0"/>
              <a:t>Public Relations:</a:t>
            </a:r>
          </a:p>
          <a:p>
            <a:pPr algn="l"/>
            <a:endParaRPr lang="en-US" b="1" dirty="0"/>
          </a:p>
        </p:txBody>
      </p:sp>
    </p:spTree>
    <p:extLst>
      <p:ext uri="{BB962C8B-B14F-4D97-AF65-F5344CB8AC3E}">
        <p14:creationId xmlns:p14="http://schemas.microsoft.com/office/powerpoint/2010/main" val="347516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B65A-7FDE-4652-ABD9-59A8445A6854}"/>
              </a:ext>
            </a:extLst>
          </p:cNvPr>
          <p:cNvSpPr>
            <a:spLocks noGrp="1"/>
          </p:cNvSpPr>
          <p:nvPr>
            <p:ph type="ctrTitle"/>
          </p:nvPr>
        </p:nvSpPr>
        <p:spPr>
          <a:xfrm>
            <a:off x="1524000" y="1203005"/>
            <a:ext cx="9144000" cy="97638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BFDF0D63-0567-483D-B827-6F50B1EFDBC7}"/>
              </a:ext>
            </a:extLst>
          </p:cNvPr>
          <p:cNvSpPr>
            <a:spLocks noGrp="1"/>
          </p:cNvSpPr>
          <p:nvPr>
            <p:ph type="subTitle" idx="1"/>
          </p:nvPr>
        </p:nvSpPr>
        <p:spPr>
          <a:xfrm>
            <a:off x="1524000" y="2455457"/>
            <a:ext cx="9144000" cy="4374237"/>
          </a:xfrm>
        </p:spPr>
        <p:txBody>
          <a:bodyPr/>
          <a:lstStyle/>
          <a:p>
            <a:r>
              <a:rPr lang="en-US" sz="3200" b="1" dirty="0">
                <a:solidFill>
                  <a:srgbClr val="FF0000"/>
                </a:solidFill>
              </a:rPr>
              <a:t>Nitty-Gritty Definitions (3)</a:t>
            </a:r>
          </a:p>
          <a:p>
            <a:endParaRPr lang="en-US" sz="3200" b="1" dirty="0">
              <a:solidFill>
                <a:srgbClr val="FF0000"/>
              </a:solidFill>
            </a:endParaRPr>
          </a:p>
          <a:p>
            <a:pPr algn="l"/>
            <a:r>
              <a:rPr lang="en-US" dirty="0"/>
              <a:t>Last but not least (which is why I put it in a slide by itself)</a:t>
            </a:r>
          </a:p>
          <a:p>
            <a:pPr algn="l"/>
            <a:endParaRPr lang="en-US" dirty="0"/>
          </a:p>
          <a:p>
            <a:pPr algn="l"/>
            <a:r>
              <a:rPr lang="en-US" dirty="0"/>
              <a:t>		     </a:t>
            </a:r>
            <a:r>
              <a:rPr lang="en-US" sz="2800" b="1" dirty="0"/>
              <a:t>Strategic Communication</a:t>
            </a:r>
          </a:p>
        </p:txBody>
      </p:sp>
    </p:spTree>
    <p:extLst>
      <p:ext uri="{BB962C8B-B14F-4D97-AF65-F5344CB8AC3E}">
        <p14:creationId xmlns:p14="http://schemas.microsoft.com/office/powerpoint/2010/main" val="899745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D369-915F-4CCD-A12F-288DE4AD3190}"/>
              </a:ext>
            </a:extLst>
          </p:cNvPr>
          <p:cNvSpPr>
            <a:spLocks noGrp="1"/>
          </p:cNvSpPr>
          <p:nvPr>
            <p:ph type="ctrTitle"/>
          </p:nvPr>
        </p:nvSpPr>
        <p:spPr>
          <a:xfrm>
            <a:off x="1524000" y="1146930"/>
            <a:ext cx="9144000" cy="1055077"/>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64C66CE4-1CDA-42B4-A587-1097A2FAEB96}"/>
              </a:ext>
            </a:extLst>
          </p:cNvPr>
          <p:cNvSpPr>
            <a:spLocks noGrp="1"/>
          </p:cNvSpPr>
          <p:nvPr>
            <p:ph type="subTitle" idx="1"/>
          </p:nvPr>
        </p:nvSpPr>
        <p:spPr>
          <a:xfrm>
            <a:off x="1524000" y="2483174"/>
            <a:ext cx="9144000" cy="4818184"/>
          </a:xfrm>
        </p:spPr>
        <p:txBody>
          <a:bodyPr>
            <a:normAutofit lnSpcReduction="10000"/>
          </a:bodyPr>
          <a:lstStyle/>
          <a:p>
            <a:pPr algn="l"/>
            <a:r>
              <a:rPr lang="en-US" b="1" dirty="0">
                <a:solidFill>
                  <a:srgbClr val="FF0000"/>
                </a:solidFill>
              </a:rPr>
              <a:t>		      </a:t>
            </a:r>
            <a:r>
              <a:rPr lang="en-US" sz="3500" b="1" dirty="0">
                <a:solidFill>
                  <a:srgbClr val="FF0000"/>
                </a:solidFill>
              </a:rPr>
              <a:t>Nitty-Gritty Definitions (4)</a:t>
            </a:r>
          </a:p>
          <a:p>
            <a:pPr algn="l"/>
            <a:r>
              <a:rPr lang="en-US" b="1" dirty="0"/>
              <a:t>Communication:</a:t>
            </a:r>
          </a:p>
          <a:p>
            <a:pPr algn="l"/>
            <a:r>
              <a:rPr lang="en-US" dirty="0"/>
              <a:t>The imparting or exchanging of information by speaking, writing, or using some other medium</a:t>
            </a:r>
            <a:r>
              <a:rPr lang="en-US" sz="1400" dirty="0"/>
              <a:t>(Merriam-Webster Dictionary)</a:t>
            </a:r>
            <a:endParaRPr lang="en-US" dirty="0"/>
          </a:p>
          <a:p>
            <a:pPr algn="l"/>
            <a:endParaRPr lang="en-US" dirty="0"/>
          </a:p>
          <a:p>
            <a:pPr algn="l"/>
            <a:r>
              <a:rPr lang="en-US" dirty="0"/>
              <a:t>Two-way process of reaching mutual understanding, in which participants not only exchange (encode-decode) information, news, ideas and feelings but also create and share meaning </a:t>
            </a:r>
            <a:r>
              <a:rPr lang="en-US" sz="1400" dirty="0"/>
              <a:t>(Business Dictionary)</a:t>
            </a:r>
            <a:br>
              <a:rPr lang="en-US" dirty="0"/>
            </a:br>
            <a:endParaRPr lang="en-US" dirty="0"/>
          </a:p>
          <a:p>
            <a:pPr algn="l"/>
            <a:r>
              <a:rPr lang="en-US" b="1" dirty="0"/>
              <a:t>Communications:</a:t>
            </a:r>
          </a:p>
          <a:p>
            <a:pPr algn="l"/>
            <a:r>
              <a:rPr lang="en-US" dirty="0"/>
              <a:t>All of the above, but this includes the means with which we share the above</a:t>
            </a:r>
          </a:p>
        </p:txBody>
      </p:sp>
    </p:spTree>
    <p:extLst>
      <p:ext uri="{BB962C8B-B14F-4D97-AF65-F5344CB8AC3E}">
        <p14:creationId xmlns:p14="http://schemas.microsoft.com/office/powerpoint/2010/main" val="60906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9E2E-163C-4EE1-8AF8-D0397D0C4B87}"/>
              </a:ext>
            </a:extLst>
          </p:cNvPr>
          <p:cNvSpPr>
            <a:spLocks noGrp="1"/>
          </p:cNvSpPr>
          <p:nvPr>
            <p:ph type="ctrTitle"/>
          </p:nvPr>
        </p:nvSpPr>
        <p:spPr>
          <a:xfrm>
            <a:off x="1524000" y="1229442"/>
            <a:ext cx="9144000" cy="970671"/>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E56A145E-E2A3-435C-B2DF-3A8C0E0E665C}"/>
              </a:ext>
            </a:extLst>
          </p:cNvPr>
          <p:cNvSpPr>
            <a:spLocks noGrp="1"/>
          </p:cNvSpPr>
          <p:nvPr>
            <p:ph type="subTitle" idx="1"/>
          </p:nvPr>
        </p:nvSpPr>
        <p:spPr>
          <a:xfrm>
            <a:off x="1524000" y="2470593"/>
            <a:ext cx="9144000" cy="4409100"/>
          </a:xfrm>
        </p:spPr>
        <p:txBody>
          <a:bodyPr>
            <a:normAutofit fontScale="92500" lnSpcReduction="10000"/>
          </a:bodyPr>
          <a:lstStyle/>
          <a:p>
            <a:pPr lvl="5" algn="l"/>
            <a:r>
              <a:rPr lang="en-US" sz="3500" b="1" dirty="0">
                <a:solidFill>
                  <a:srgbClr val="FF0000"/>
                </a:solidFill>
              </a:rPr>
              <a:t>Nitty-Gritty Definitions (5)</a:t>
            </a:r>
          </a:p>
          <a:p>
            <a:pPr algn="l"/>
            <a:r>
              <a:rPr lang="en-US" dirty="0"/>
              <a:t>		</a:t>
            </a:r>
          </a:p>
          <a:p>
            <a:pPr algn="l"/>
            <a:r>
              <a:rPr lang="en-US" b="1" dirty="0"/>
              <a:t>Public Affairs:</a:t>
            </a:r>
          </a:p>
          <a:p>
            <a:pPr algn="l"/>
            <a:r>
              <a:rPr lang="en-US" dirty="0"/>
              <a:t>Public Affairs is more like “Communication”. It is about conveying information about anything from legislation and policy to products to the public. It is meant to be more short term, without necessarily meaning to “impact”</a:t>
            </a:r>
          </a:p>
          <a:p>
            <a:pPr algn="l"/>
            <a:endParaRPr lang="en-US" dirty="0"/>
          </a:p>
          <a:p>
            <a:pPr algn="l"/>
            <a:r>
              <a:rPr lang="en-US" b="1" dirty="0"/>
              <a:t>Public Relations:</a:t>
            </a:r>
          </a:p>
          <a:p>
            <a:pPr algn="l"/>
            <a:r>
              <a:rPr lang="en-US" dirty="0"/>
              <a:t>While more of a marketing and advertising term, it also applies very much to government operations. This is where you build relations with your “targeted” community/(</a:t>
            </a:r>
            <a:r>
              <a:rPr lang="en-US" dirty="0" err="1"/>
              <a:t>ies</a:t>
            </a:r>
            <a:r>
              <a:rPr lang="en-US" dirty="0"/>
              <a:t>) to formulate an opinion in them. It is meant to be long(</a:t>
            </a:r>
            <a:r>
              <a:rPr lang="en-US" dirty="0" err="1"/>
              <a:t>er</a:t>
            </a:r>
            <a:r>
              <a:rPr lang="en-US" dirty="0"/>
              <a:t>) term</a:t>
            </a:r>
          </a:p>
        </p:txBody>
      </p:sp>
    </p:spTree>
    <p:extLst>
      <p:ext uri="{BB962C8B-B14F-4D97-AF65-F5344CB8AC3E}">
        <p14:creationId xmlns:p14="http://schemas.microsoft.com/office/powerpoint/2010/main" val="282476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EA17-2959-4EC1-9D5E-CB3F6D8DE564}"/>
              </a:ext>
            </a:extLst>
          </p:cNvPr>
          <p:cNvSpPr>
            <a:spLocks noGrp="1"/>
          </p:cNvSpPr>
          <p:nvPr>
            <p:ph type="ctrTitle"/>
          </p:nvPr>
        </p:nvSpPr>
        <p:spPr>
          <a:xfrm>
            <a:off x="1524000" y="1187660"/>
            <a:ext cx="9144000" cy="1026941"/>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C54B6060-B5DA-43EC-AF3A-EE8C3BEABDA3}"/>
              </a:ext>
            </a:extLst>
          </p:cNvPr>
          <p:cNvSpPr>
            <a:spLocks noGrp="1"/>
          </p:cNvSpPr>
          <p:nvPr>
            <p:ph type="subTitle" idx="1"/>
          </p:nvPr>
        </p:nvSpPr>
        <p:spPr>
          <a:xfrm>
            <a:off x="1524000" y="2575142"/>
            <a:ext cx="9144000" cy="4240695"/>
          </a:xfrm>
        </p:spPr>
        <p:txBody>
          <a:bodyPr>
            <a:normAutofit fontScale="92500" lnSpcReduction="10000"/>
          </a:bodyPr>
          <a:lstStyle/>
          <a:p>
            <a:pPr algn="l"/>
            <a:r>
              <a:rPr lang="en-US" sz="3500" b="1" dirty="0">
                <a:solidFill>
                  <a:srgbClr val="FF0000"/>
                </a:solidFill>
              </a:rPr>
              <a:t>		     Nitty-Gritty Definitions (6)</a:t>
            </a:r>
          </a:p>
          <a:p>
            <a:pPr algn="l"/>
            <a:endParaRPr lang="en-US" dirty="0"/>
          </a:p>
          <a:p>
            <a:pPr algn="l"/>
            <a:r>
              <a:rPr lang="en-US" b="1" dirty="0"/>
              <a:t>Strategic Communication:</a:t>
            </a:r>
          </a:p>
          <a:p>
            <a:pPr algn="l"/>
            <a:r>
              <a:rPr lang="en-US" dirty="0"/>
              <a:t>Purposeful use of communication by an organization to fulfill its mission</a:t>
            </a:r>
            <a:endParaRPr lang="en-US" sz="1400" dirty="0"/>
          </a:p>
          <a:p>
            <a:pPr algn="l"/>
            <a:r>
              <a:rPr lang="en-US" sz="1400" dirty="0"/>
              <a:t>					(International Journal of Strategic Communication)</a:t>
            </a:r>
          </a:p>
          <a:p>
            <a:pPr algn="l"/>
            <a:endParaRPr lang="en-US" sz="1400" dirty="0"/>
          </a:p>
          <a:p>
            <a:pPr algn="l"/>
            <a:r>
              <a:rPr lang="en-US" b="1" dirty="0"/>
              <a:t>Strategic communication</a:t>
            </a:r>
            <a:r>
              <a:rPr lang="en-US" dirty="0"/>
              <a:t> can mean either </a:t>
            </a:r>
            <a:r>
              <a:rPr lang="en-US" dirty="0">
                <a:hlinkClick r:id="rId2" tooltip="Communication"/>
              </a:rPr>
              <a:t>communicating</a:t>
            </a:r>
            <a:r>
              <a:rPr lang="en-US" dirty="0"/>
              <a:t> a </a:t>
            </a:r>
            <a:r>
              <a:rPr lang="en-US" dirty="0">
                <a:hlinkClick r:id="rId3" tooltip="Concept"/>
              </a:rPr>
              <a:t>concept</a:t>
            </a:r>
            <a:r>
              <a:rPr lang="en-US" dirty="0"/>
              <a:t>, a </a:t>
            </a:r>
            <a:r>
              <a:rPr lang="en-US" dirty="0">
                <a:hlinkClick r:id="rId4" tooltip="Business process"/>
              </a:rPr>
              <a:t>process</a:t>
            </a:r>
            <a:r>
              <a:rPr lang="en-US" dirty="0"/>
              <a:t>, or </a:t>
            </a:r>
            <a:r>
              <a:rPr lang="en-US" dirty="0">
                <a:hlinkClick r:id="rId5" tooltip="Data management"/>
              </a:rPr>
              <a:t>data</a:t>
            </a:r>
            <a:r>
              <a:rPr lang="en-US" dirty="0"/>
              <a:t> that satisfies a long term </a:t>
            </a:r>
            <a:r>
              <a:rPr lang="en-US" dirty="0">
                <a:hlinkClick r:id="rId6" tooltip="Strategy"/>
              </a:rPr>
              <a:t>strategic</a:t>
            </a:r>
            <a:r>
              <a:rPr lang="en-US" dirty="0"/>
              <a:t> goal of an organization by allowing facilitation of </a:t>
            </a:r>
            <a:r>
              <a:rPr lang="en-US" dirty="0">
                <a:hlinkClick r:id="rId7" tooltip="Project management"/>
              </a:rPr>
              <a:t>advanced planning</a:t>
            </a:r>
            <a:r>
              <a:rPr lang="en-US" dirty="0"/>
              <a:t>, or communicating over long distances …..  It can also mean the related function within an organization, which handles internal and external communication processes. </a:t>
            </a:r>
            <a:r>
              <a:rPr lang="en-US" sz="1400" dirty="0"/>
              <a:t>(Wikipedia, compiled from various academic sources)</a:t>
            </a:r>
            <a:endParaRPr lang="en-US" dirty="0"/>
          </a:p>
          <a:p>
            <a:pPr algn="l"/>
            <a:endParaRPr lang="en-US" b="1" dirty="0"/>
          </a:p>
        </p:txBody>
      </p:sp>
    </p:spTree>
    <p:extLst>
      <p:ext uri="{BB962C8B-B14F-4D97-AF65-F5344CB8AC3E}">
        <p14:creationId xmlns:p14="http://schemas.microsoft.com/office/powerpoint/2010/main" val="147118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FC7A-7C7B-4E13-9AD4-1D208D900497}"/>
              </a:ext>
            </a:extLst>
          </p:cNvPr>
          <p:cNvSpPr>
            <a:spLocks noGrp="1"/>
          </p:cNvSpPr>
          <p:nvPr>
            <p:ph type="ctrTitle"/>
          </p:nvPr>
        </p:nvSpPr>
        <p:spPr>
          <a:xfrm>
            <a:off x="1524000" y="1122363"/>
            <a:ext cx="9144000" cy="1072197"/>
          </a:xfrm>
        </p:spPr>
        <p:txBody>
          <a:bodyPr>
            <a:normAutofit fontScale="90000"/>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FC9BF79-245F-4E62-9E24-CB5BCC7029D3}"/>
              </a:ext>
            </a:extLst>
          </p:cNvPr>
          <p:cNvSpPr>
            <a:spLocks noGrp="1"/>
          </p:cNvSpPr>
          <p:nvPr>
            <p:ph type="subTitle" idx="1"/>
          </p:nvPr>
        </p:nvSpPr>
        <p:spPr>
          <a:xfrm>
            <a:off x="1524000" y="2489981"/>
            <a:ext cx="9144000" cy="4248443"/>
          </a:xfrm>
        </p:spPr>
        <p:txBody>
          <a:bodyPr>
            <a:normAutofit/>
          </a:bodyPr>
          <a:lstStyle/>
          <a:p>
            <a:r>
              <a:rPr lang="en-US" sz="3200" b="1" dirty="0"/>
              <a:t>Why Is There A Need</a:t>
            </a:r>
          </a:p>
          <a:p>
            <a:pPr algn="l"/>
            <a:r>
              <a:rPr lang="en-US" sz="2800" dirty="0"/>
              <a:t>Let’s go back to the slide where we mentioned:</a:t>
            </a:r>
          </a:p>
          <a:p>
            <a:pPr algn="l"/>
            <a:r>
              <a:rPr lang="en-US" sz="2800" dirty="0"/>
              <a:t>2-How government ministries &amp; departments typically 	   function</a:t>
            </a:r>
          </a:p>
          <a:p>
            <a:pPr algn="l"/>
            <a:r>
              <a:rPr lang="en-US" sz="2800" dirty="0"/>
              <a:t>The next dozen or so slides show how government ministries currently </a:t>
            </a:r>
            <a:r>
              <a:rPr lang="en-US" sz="2800" b="1" i="1" dirty="0"/>
              <a:t>present</a:t>
            </a:r>
            <a:r>
              <a:rPr lang="en-US" sz="2800" dirty="0"/>
              <a:t> their communication effort </a:t>
            </a:r>
          </a:p>
          <a:p>
            <a:pPr algn="l"/>
            <a:r>
              <a:rPr lang="en-US" sz="2800" dirty="0">
                <a:solidFill>
                  <a:srgbClr val="FF0000"/>
                </a:solidFill>
              </a:rPr>
              <a:t>This is a mini-exercise </a:t>
            </a:r>
            <a:r>
              <a:rPr lang="en-US" sz="2800" dirty="0">
                <a:solidFill>
                  <a:srgbClr val="FF0000"/>
                </a:solidFill>
                <a:sym typeface="Wingdings" panose="05000000000000000000" pitchFamily="2" charset="2"/>
              </a:rPr>
              <a:t> Please study each slide carefully and discuss your impressions from the perspective of the ministry itself. We are not critiquing each other!</a:t>
            </a:r>
            <a:endParaRPr lang="en-US" sz="2800" dirty="0">
              <a:solidFill>
                <a:srgbClr val="FF0000"/>
              </a:solidFill>
            </a:endParaRPr>
          </a:p>
        </p:txBody>
      </p:sp>
    </p:spTree>
    <p:extLst>
      <p:ext uri="{BB962C8B-B14F-4D97-AF65-F5344CB8AC3E}">
        <p14:creationId xmlns:p14="http://schemas.microsoft.com/office/powerpoint/2010/main" val="215272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304A8-5001-4B81-BF00-D1D8939B070F}"/>
              </a:ext>
            </a:extLst>
          </p:cNvPr>
          <p:cNvSpPr/>
          <p:nvPr/>
        </p:nvSpPr>
        <p:spPr>
          <a:xfrm>
            <a:off x="1054397" y="627743"/>
            <a:ext cx="8732262" cy="8956298"/>
          </a:xfrm>
          <a:prstGeom prst="rect">
            <a:avLst/>
          </a:prstGeom>
        </p:spPr>
        <p:txBody>
          <a:bodyPr wrap="none">
            <a:spAutoFit/>
          </a:bodyPr>
          <a:lstStyle/>
          <a:p>
            <a:r>
              <a:rPr lang="en-US" sz="3600" b="1" dirty="0"/>
              <a:t>How Can Gov. </a:t>
            </a:r>
            <a:r>
              <a:rPr lang="en-US" sz="3600" b="1" dirty="0" err="1"/>
              <a:t>Insts</a:t>
            </a:r>
            <a:r>
              <a:rPr lang="en-US" sz="3600" b="1" dirty="0"/>
              <a:t>. Communicate Better on </a:t>
            </a:r>
          </a:p>
          <a:p>
            <a:r>
              <a:rPr lang="en-US" sz="3600" b="1" dirty="0"/>
              <a:t>			Human Rights?</a:t>
            </a:r>
          </a:p>
          <a:p>
            <a:endParaRPr lang="en-US" sz="3600" b="1" dirty="0"/>
          </a:p>
          <a:p>
            <a:r>
              <a:rPr lang="en-US" sz="2400" b="1" dirty="0"/>
              <a:t>In this presentation:</a:t>
            </a:r>
          </a:p>
          <a:p>
            <a:endParaRPr lang="en-US" sz="2400" b="1" dirty="0"/>
          </a:p>
          <a:p>
            <a:r>
              <a:rPr lang="en-US" sz="2400" b="1" dirty="0"/>
              <a:t>--Why there is a need to re-examine communications on HR</a:t>
            </a:r>
          </a:p>
          <a:p>
            <a:endParaRPr lang="en-US" sz="2400" b="1" dirty="0"/>
          </a:p>
          <a:p>
            <a:r>
              <a:rPr lang="en-US" sz="2400" b="1" dirty="0"/>
              <a:t>--How Line Ministries and Depts currently handle communications</a:t>
            </a:r>
          </a:p>
          <a:p>
            <a:endParaRPr lang="en-US" sz="2400" b="1" dirty="0"/>
          </a:p>
          <a:p>
            <a:r>
              <a:rPr lang="en-US" sz="2400" b="1" dirty="0"/>
              <a:t>--Ways to improve communications </a:t>
            </a:r>
          </a:p>
          <a:p>
            <a:endParaRPr lang="en-US" sz="2400" b="1" dirty="0"/>
          </a:p>
          <a:p>
            <a:r>
              <a:rPr lang="en-US" sz="2400" b="1" dirty="0"/>
              <a:t>--(Day 2) Some collectives and hands-on exercises</a:t>
            </a:r>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dirty="0"/>
          </a:p>
        </p:txBody>
      </p:sp>
    </p:spTree>
    <p:extLst>
      <p:ext uri="{BB962C8B-B14F-4D97-AF65-F5344CB8AC3E}">
        <p14:creationId xmlns:p14="http://schemas.microsoft.com/office/powerpoint/2010/main" val="292303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194C-25F8-4022-BED9-E2DA73FE7530}"/>
              </a:ext>
            </a:extLst>
          </p:cNvPr>
          <p:cNvSpPr>
            <a:spLocks noGrp="1"/>
          </p:cNvSpPr>
          <p:nvPr>
            <p:ph type="ctrTitle"/>
          </p:nvPr>
        </p:nvSpPr>
        <p:spPr>
          <a:xfrm>
            <a:off x="1524000" y="1257782"/>
            <a:ext cx="9144000" cy="970670"/>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5D6B3431-28EF-4AAF-A83C-53D786E04535}"/>
              </a:ext>
            </a:extLst>
          </p:cNvPr>
          <p:cNvSpPr>
            <a:spLocks noGrp="1"/>
          </p:cNvSpPr>
          <p:nvPr>
            <p:ph type="subTitle" idx="1"/>
          </p:nvPr>
        </p:nvSpPr>
        <p:spPr>
          <a:xfrm>
            <a:off x="1524000" y="2443520"/>
            <a:ext cx="9144000" cy="4515729"/>
          </a:xfrm>
        </p:spPr>
        <p:txBody>
          <a:bodyPr/>
          <a:lstStyle/>
          <a:p>
            <a:r>
              <a:rPr lang="en-US" b="1" dirty="0"/>
              <a:t>How is communication being handled now? (1)</a:t>
            </a:r>
          </a:p>
          <a:p>
            <a:pPr algn="l"/>
            <a:r>
              <a:rPr lang="en-US" sz="800" b="1" dirty="0">
                <a:solidFill>
                  <a:srgbClr val="FF0000"/>
                </a:solidFill>
              </a:rPr>
              <a:t>http://gov.ge/index.php?lang_id=ENG&amp;sec_id=124&amp;mod_id=0&amp;info_id=0&amp;new_year=0&amp;limit=0&amp;date=&amp;new_month=&amp;entrant=1</a:t>
            </a:r>
          </a:p>
          <a:p>
            <a:pPr algn="l"/>
            <a:endParaRPr lang="en-US" b="1" dirty="0"/>
          </a:p>
          <a:p>
            <a:pPr algn="l"/>
            <a:endParaRPr lang="en-US" b="1" dirty="0"/>
          </a:p>
          <a:p>
            <a:endParaRPr lang="en-US" dirty="0"/>
          </a:p>
        </p:txBody>
      </p:sp>
      <p:pic>
        <p:nvPicPr>
          <p:cNvPr id="4" name="Picture 3">
            <a:extLst>
              <a:ext uri="{FF2B5EF4-FFF2-40B4-BE49-F238E27FC236}">
                <a16:creationId xmlns:a16="http://schemas.microsoft.com/office/drawing/2014/main" id="{EDC85EAC-EBD3-4DAE-8834-82EC315D2649}"/>
              </a:ext>
            </a:extLst>
          </p:cNvPr>
          <p:cNvPicPr/>
          <p:nvPr/>
        </p:nvPicPr>
        <p:blipFill rotWithShape="1">
          <a:blip r:embed="rId3"/>
          <a:srcRect l="10763" t="5558" r="3357" b="17239"/>
          <a:stretch/>
        </p:blipFill>
        <p:spPr bwMode="auto">
          <a:xfrm>
            <a:off x="1842868" y="2873829"/>
            <a:ext cx="8482817" cy="3898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00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985D-F839-4F74-98A7-10A5ADFFD956}"/>
              </a:ext>
            </a:extLst>
          </p:cNvPr>
          <p:cNvSpPr>
            <a:spLocks noGrp="1"/>
          </p:cNvSpPr>
          <p:nvPr>
            <p:ph type="ctrTitle"/>
          </p:nvPr>
        </p:nvSpPr>
        <p:spPr>
          <a:xfrm>
            <a:off x="1524000" y="1130378"/>
            <a:ext cx="9144000" cy="1070799"/>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14F42F03-8C3B-4822-A5C9-AC1F971AFDAA}"/>
              </a:ext>
            </a:extLst>
          </p:cNvPr>
          <p:cNvSpPr>
            <a:spLocks noGrp="1"/>
          </p:cNvSpPr>
          <p:nvPr>
            <p:ph type="subTitle" idx="1"/>
          </p:nvPr>
        </p:nvSpPr>
        <p:spPr>
          <a:xfrm>
            <a:off x="1524000" y="2457164"/>
            <a:ext cx="9144000" cy="4490489"/>
          </a:xfrm>
        </p:spPr>
        <p:txBody>
          <a:bodyPr/>
          <a:lstStyle/>
          <a:p>
            <a:r>
              <a:rPr lang="en-US" b="1" dirty="0"/>
              <a:t>How is communication being handled now (2)?</a:t>
            </a:r>
          </a:p>
          <a:p>
            <a:endParaRPr lang="en-US" dirty="0"/>
          </a:p>
        </p:txBody>
      </p:sp>
      <p:pic>
        <p:nvPicPr>
          <p:cNvPr id="4" name="Picture 3">
            <a:extLst>
              <a:ext uri="{FF2B5EF4-FFF2-40B4-BE49-F238E27FC236}">
                <a16:creationId xmlns:a16="http://schemas.microsoft.com/office/drawing/2014/main" id="{545C8DB6-D769-472F-B98A-345B4582E3B9}"/>
              </a:ext>
            </a:extLst>
          </p:cNvPr>
          <p:cNvPicPr/>
          <p:nvPr/>
        </p:nvPicPr>
        <p:blipFill rotWithShape="1">
          <a:blip r:embed="rId2"/>
          <a:srcRect l="1504" t="4117" r="1" b="40708"/>
          <a:stretch/>
        </p:blipFill>
        <p:spPr bwMode="auto">
          <a:xfrm>
            <a:off x="1640541" y="2946023"/>
            <a:ext cx="9027459" cy="3266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870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77AA-9AC5-4BFA-BEEF-EADAB642FD9A}"/>
              </a:ext>
            </a:extLst>
          </p:cNvPr>
          <p:cNvSpPr>
            <a:spLocks noGrp="1"/>
          </p:cNvSpPr>
          <p:nvPr>
            <p:ph type="ctrTitle"/>
          </p:nvPr>
        </p:nvSpPr>
        <p:spPr>
          <a:xfrm>
            <a:off x="1524000" y="1202365"/>
            <a:ext cx="9144000" cy="1012874"/>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13EB40B7-CC63-44A2-A013-0D9F35C427B0}"/>
              </a:ext>
            </a:extLst>
          </p:cNvPr>
          <p:cNvSpPr>
            <a:spLocks noGrp="1"/>
          </p:cNvSpPr>
          <p:nvPr>
            <p:ph type="subTitle" idx="1"/>
          </p:nvPr>
        </p:nvSpPr>
        <p:spPr>
          <a:xfrm>
            <a:off x="1524000" y="2458017"/>
            <a:ext cx="9144000" cy="4353536"/>
          </a:xfrm>
        </p:spPr>
        <p:txBody>
          <a:bodyPr/>
          <a:lstStyle/>
          <a:p>
            <a:r>
              <a:rPr lang="en-US" b="1" dirty="0"/>
              <a:t>How is communication being handled now? (3)</a:t>
            </a:r>
          </a:p>
          <a:p>
            <a:endParaRPr lang="en-US" dirty="0"/>
          </a:p>
        </p:txBody>
      </p:sp>
      <p:pic>
        <p:nvPicPr>
          <p:cNvPr id="5" name="Picture 4">
            <a:extLst>
              <a:ext uri="{FF2B5EF4-FFF2-40B4-BE49-F238E27FC236}">
                <a16:creationId xmlns:a16="http://schemas.microsoft.com/office/drawing/2014/main" id="{0ED3E4EF-3A81-4AFE-AF3A-3FD1E7590D64}"/>
              </a:ext>
            </a:extLst>
          </p:cNvPr>
          <p:cNvPicPr/>
          <p:nvPr/>
        </p:nvPicPr>
        <p:blipFill rotWithShape="1">
          <a:blip r:embed="rId2"/>
          <a:srcRect l="694" t="11941" r="463" b="8798"/>
          <a:stretch/>
        </p:blipFill>
        <p:spPr bwMode="auto">
          <a:xfrm>
            <a:off x="1524000" y="2908486"/>
            <a:ext cx="9144000" cy="37881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2578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50E8-3D40-41AB-B05D-87193C4FD829}"/>
              </a:ext>
            </a:extLst>
          </p:cNvPr>
          <p:cNvSpPr>
            <a:spLocks noGrp="1"/>
          </p:cNvSpPr>
          <p:nvPr>
            <p:ph type="ctrTitle"/>
          </p:nvPr>
        </p:nvSpPr>
        <p:spPr>
          <a:xfrm>
            <a:off x="1524000" y="1119030"/>
            <a:ext cx="9144000" cy="1083212"/>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E1044B50-57AC-4BEB-9316-B7564BED343E}"/>
              </a:ext>
            </a:extLst>
          </p:cNvPr>
          <p:cNvSpPr>
            <a:spLocks noGrp="1"/>
          </p:cNvSpPr>
          <p:nvPr>
            <p:ph type="subTitle" idx="1"/>
          </p:nvPr>
        </p:nvSpPr>
        <p:spPr>
          <a:xfrm>
            <a:off x="1524000" y="2443522"/>
            <a:ext cx="9144000" cy="4436081"/>
          </a:xfrm>
        </p:spPr>
        <p:txBody>
          <a:bodyPr/>
          <a:lstStyle/>
          <a:p>
            <a:r>
              <a:rPr lang="en-US" b="1" dirty="0"/>
              <a:t>How is communication being handled now? (4)</a:t>
            </a:r>
          </a:p>
          <a:p>
            <a:endParaRPr lang="en-US" dirty="0"/>
          </a:p>
        </p:txBody>
      </p:sp>
      <p:pic>
        <p:nvPicPr>
          <p:cNvPr id="4" name="Picture 3">
            <a:extLst>
              <a:ext uri="{FF2B5EF4-FFF2-40B4-BE49-F238E27FC236}">
                <a16:creationId xmlns:a16="http://schemas.microsoft.com/office/drawing/2014/main" id="{63B64E94-C94A-4DED-BDA2-E22926845781}"/>
              </a:ext>
            </a:extLst>
          </p:cNvPr>
          <p:cNvPicPr/>
          <p:nvPr/>
        </p:nvPicPr>
        <p:blipFill rotWithShape="1">
          <a:blip r:embed="rId2"/>
          <a:srcRect l="579" t="13177" b="9621"/>
          <a:stretch/>
        </p:blipFill>
        <p:spPr bwMode="auto">
          <a:xfrm>
            <a:off x="2005012" y="3030631"/>
            <a:ext cx="8181975" cy="3571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3539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ECB03-BFAC-4C29-A0C1-D28921DCDD18}"/>
              </a:ext>
            </a:extLst>
          </p:cNvPr>
          <p:cNvSpPr>
            <a:spLocks noGrp="1"/>
          </p:cNvSpPr>
          <p:nvPr>
            <p:ph type="ctrTitle"/>
          </p:nvPr>
        </p:nvSpPr>
        <p:spPr>
          <a:xfrm>
            <a:off x="1524000" y="1104323"/>
            <a:ext cx="9144000" cy="1111348"/>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C272683C-B6C3-4AC3-8CAC-6DFBA2343988}"/>
              </a:ext>
            </a:extLst>
          </p:cNvPr>
          <p:cNvSpPr>
            <a:spLocks noGrp="1"/>
          </p:cNvSpPr>
          <p:nvPr>
            <p:ph type="subTitle" idx="1"/>
          </p:nvPr>
        </p:nvSpPr>
        <p:spPr>
          <a:xfrm>
            <a:off x="1524000" y="2457589"/>
            <a:ext cx="9144000" cy="4516142"/>
          </a:xfrm>
        </p:spPr>
        <p:txBody>
          <a:bodyPr/>
          <a:lstStyle/>
          <a:p>
            <a:r>
              <a:rPr lang="en-US" b="1" dirty="0"/>
              <a:t>How is communication being handled now? (5)</a:t>
            </a:r>
          </a:p>
          <a:p>
            <a:endParaRPr lang="en-US" dirty="0"/>
          </a:p>
        </p:txBody>
      </p:sp>
      <p:pic>
        <p:nvPicPr>
          <p:cNvPr id="4" name="Picture 3">
            <a:extLst>
              <a:ext uri="{FF2B5EF4-FFF2-40B4-BE49-F238E27FC236}">
                <a16:creationId xmlns:a16="http://schemas.microsoft.com/office/drawing/2014/main" id="{DAC6A7C6-C65A-4325-B374-F06ABE582CE0}"/>
              </a:ext>
            </a:extLst>
          </p:cNvPr>
          <p:cNvPicPr/>
          <p:nvPr/>
        </p:nvPicPr>
        <p:blipFill rotWithShape="1">
          <a:blip r:embed="rId2"/>
          <a:srcRect l="1274" t="13382" r="1157" b="7768"/>
          <a:stretch/>
        </p:blipFill>
        <p:spPr bwMode="auto">
          <a:xfrm>
            <a:off x="2081212" y="2895874"/>
            <a:ext cx="8029575" cy="3648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4500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8CE4-A543-47FA-8241-9A7495EE302D}"/>
              </a:ext>
            </a:extLst>
          </p:cNvPr>
          <p:cNvSpPr>
            <a:spLocks noGrp="1"/>
          </p:cNvSpPr>
          <p:nvPr>
            <p:ph type="ctrTitle"/>
          </p:nvPr>
        </p:nvSpPr>
        <p:spPr>
          <a:xfrm>
            <a:off x="1524000" y="1257998"/>
            <a:ext cx="9144000" cy="970671"/>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5FCB906E-2086-44E5-89A0-48929C786C98}"/>
              </a:ext>
            </a:extLst>
          </p:cNvPr>
          <p:cNvSpPr>
            <a:spLocks noGrp="1"/>
          </p:cNvSpPr>
          <p:nvPr>
            <p:ph type="subTitle" idx="1"/>
          </p:nvPr>
        </p:nvSpPr>
        <p:spPr>
          <a:xfrm>
            <a:off x="1524000" y="2443737"/>
            <a:ext cx="9144000" cy="4448908"/>
          </a:xfrm>
        </p:spPr>
        <p:txBody>
          <a:bodyPr/>
          <a:lstStyle/>
          <a:p>
            <a:r>
              <a:rPr lang="en-US" b="1" dirty="0"/>
              <a:t>How is communication being handled now? (6)</a:t>
            </a:r>
          </a:p>
          <a:p>
            <a:endParaRPr lang="en-US" dirty="0"/>
          </a:p>
        </p:txBody>
      </p:sp>
      <p:pic>
        <p:nvPicPr>
          <p:cNvPr id="4" name="Picture 3">
            <a:extLst>
              <a:ext uri="{FF2B5EF4-FFF2-40B4-BE49-F238E27FC236}">
                <a16:creationId xmlns:a16="http://schemas.microsoft.com/office/drawing/2014/main" id="{295BFCC5-2F1A-44CD-90F8-80AEFB43E2B0}"/>
              </a:ext>
            </a:extLst>
          </p:cNvPr>
          <p:cNvPicPr>
            <a:picLocks noChangeAspect="1"/>
          </p:cNvPicPr>
          <p:nvPr/>
        </p:nvPicPr>
        <p:blipFill>
          <a:blip r:embed="rId2"/>
          <a:stretch>
            <a:fillRect/>
          </a:stretch>
        </p:blipFill>
        <p:spPr>
          <a:xfrm>
            <a:off x="2138082" y="2805880"/>
            <a:ext cx="7947215" cy="4024414"/>
          </a:xfrm>
          <a:prstGeom prst="rect">
            <a:avLst/>
          </a:prstGeom>
        </p:spPr>
      </p:pic>
    </p:spTree>
    <p:extLst>
      <p:ext uri="{BB962C8B-B14F-4D97-AF65-F5344CB8AC3E}">
        <p14:creationId xmlns:p14="http://schemas.microsoft.com/office/powerpoint/2010/main" val="670053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7102-743C-43C9-885D-E6AE6A5417D0}"/>
              </a:ext>
            </a:extLst>
          </p:cNvPr>
          <p:cNvSpPr>
            <a:spLocks noGrp="1"/>
          </p:cNvSpPr>
          <p:nvPr>
            <p:ph type="ctrTitle"/>
          </p:nvPr>
        </p:nvSpPr>
        <p:spPr>
          <a:xfrm>
            <a:off x="1524000" y="1202151"/>
            <a:ext cx="9144000" cy="1012873"/>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ACD2FFE0-3A07-4C77-85FA-7F9EE1BC13A8}"/>
              </a:ext>
            </a:extLst>
          </p:cNvPr>
          <p:cNvSpPr>
            <a:spLocks noGrp="1"/>
          </p:cNvSpPr>
          <p:nvPr>
            <p:ph type="subTitle" idx="1"/>
          </p:nvPr>
        </p:nvSpPr>
        <p:spPr>
          <a:xfrm>
            <a:off x="1524000" y="2471444"/>
            <a:ext cx="9144000" cy="4462354"/>
          </a:xfrm>
        </p:spPr>
        <p:txBody>
          <a:bodyPr/>
          <a:lstStyle/>
          <a:p>
            <a:r>
              <a:rPr lang="en-US" b="1" dirty="0"/>
              <a:t>How is communication being handled now? (7)</a:t>
            </a:r>
          </a:p>
          <a:p>
            <a:endParaRPr lang="en-US" dirty="0"/>
          </a:p>
        </p:txBody>
      </p:sp>
      <p:pic>
        <p:nvPicPr>
          <p:cNvPr id="4" name="Picture 3">
            <a:extLst>
              <a:ext uri="{FF2B5EF4-FFF2-40B4-BE49-F238E27FC236}">
                <a16:creationId xmlns:a16="http://schemas.microsoft.com/office/drawing/2014/main" id="{E6A13866-8B7B-4E58-8D03-B62959C72B63}"/>
              </a:ext>
            </a:extLst>
          </p:cNvPr>
          <p:cNvPicPr/>
          <p:nvPr/>
        </p:nvPicPr>
        <p:blipFill rotWithShape="1">
          <a:blip r:embed="rId2"/>
          <a:srcRect l="2547" t="16263" r="5208" b="9003"/>
          <a:stretch/>
        </p:blipFill>
        <p:spPr bwMode="auto">
          <a:xfrm>
            <a:off x="1801091" y="2823069"/>
            <a:ext cx="8418674" cy="4007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10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46E0-10C9-4A75-9EE0-0492F344DD11}"/>
              </a:ext>
            </a:extLst>
          </p:cNvPr>
          <p:cNvSpPr>
            <a:spLocks noGrp="1"/>
          </p:cNvSpPr>
          <p:nvPr>
            <p:ph type="ctrTitle"/>
          </p:nvPr>
        </p:nvSpPr>
        <p:spPr>
          <a:xfrm>
            <a:off x="1524000" y="1187661"/>
            <a:ext cx="9144000" cy="1041008"/>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226EFFC1-C77E-48A3-8FDE-E635A52D6201}"/>
              </a:ext>
            </a:extLst>
          </p:cNvPr>
          <p:cNvSpPr>
            <a:spLocks noGrp="1"/>
          </p:cNvSpPr>
          <p:nvPr>
            <p:ph type="subTitle" idx="1"/>
          </p:nvPr>
        </p:nvSpPr>
        <p:spPr>
          <a:xfrm>
            <a:off x="1524000" y="2457590"/>
            <a:ext cx="9144000" cy="4448908"/>
          </a:xfrm>
        </p:spPr>
        <p:txBody>
          <a:bodyPr/>
          <a:lstStyle/>
          <a:p>
            <a:r>
              <a:rPr lang="en-US" b="1" dirty="0"/>
              <a:t>How is communication being handled now? (8)</a:t>
            </a:r>
          </a:p>
          <a:p>
            <a:endParaRPr lang="en-US" b="1" dirty="0"/>
          </a:p>
          <a:p>
            <a:endParaRPr lang="en-US" dirty="0"/>
          </a:p>
        </p:txBody>
      </p:sp>
      <p:pic>
        <p:nvPicPr>
          <p:cNvPr id="6" name="Picture 5">
            <a:extLst>
              <a:ext uri="{FF2B5EF4-FFF2-40B4-BE49-F238E27FC236}">
                <a16:creationId xmlns:a16="http://schemas.microsoft.com/office/drawing/2014/main" id="{66E27D1E-F12A-40C0-AC35-B518A47302E6}"/>
              </a:ext>
            </a:extLst>
          </p:cNvPr>
          <p:cNvPicPr/>
          <p:nvPr/>
        </p:nvPicPr>
        <p:blipFill rotWithShape="1">
          <a:blip r:embed="rId2"/>
          <a:srcRect l="12962" t="20587" r="13889" b="8386"/>
          <a:stretch/>
        </p:blipFill>
        <p:spPr bwMode="auto">
          <a:xfrm>
            <a:off x="2070848" y="2834803"/>
            <a:ext cx="8220636" cy="37945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6763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27113-1F01-4F03-9F0D-AAC130840F78}"/>
              </a:ext>
            </a:extLst>
          </p:cNvPr>
          <p:cNvSpPr>
            <a:spLocks noGrp="1"/>
          </p:cNvSpPr>
          <p:nvPr>
            <p:ph type="ctrTitle"/>
          </p:nvPr>
        </p:nvSpPr>
        <p:spPr>
          <a:xfrm>
            <a:off x="1524000" y="1244138"/>
            <a:ext cx="9144000" cy="984737"/>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4FFA3B46-62CC-42EF-B442-077306C1E84F}"/>
              </a:ext>
            </a:extLst>
          </p:cNvPr>
          <p:cNvSpPr>
            <a:spLocks noGrp="1"/>
          </p:cNvSpPr>
          <p:nvPr>
            <p:ph type="subTitle" idx="1"/>
          </p:nvPr>
        </p:nvSpPr>
        <p:spPr>
          <a:xfrm>
            <a:off x="1524000" y="2458373"/>
            <a:ext cx="9144000" cy="4558553"/>
          </a:xfrm>
        </p:spPr>
        <p:txBody>
          <a:bodyPr/>
          <a:lstStyle/>
          <a:p>
            <a:r>
              <a:rPr lang="en-US" b="1" dirty="0"/>
              <a:t>How is communication being handled now? (9)</a:t>
            </a:r>
          </a:p>
          <a:p>
            <a:endParaRPr lang="en-US" dirty="0"/>
          </a:p>
        </p:txBody>
      </p:sp>
      <p:pic>
        <p:nvPicPr>
          <p:cNvPr id="4" name="Picture 3">
            <a:extLst>
              <a:ext uri="{FF2B5EF4-FFF2-40B4-BE49-F238E27FC236}">
                <a16:creationId xmlns:a16="http://schemas.microsoft.com/office/drawing/2014/main" id="{A8BBE31E-A94F-4EDA-B3E1-E0A7B763E3E3}"/>
              </a:ext>
            </a:extLst>
          </p:cNvPr>
          <p:cNvPicPr/>
          <p:nvPr/>
        </p:nvPicPr>
        <p:blipFill rotWithShape="1">
          <a:blip r:embed="rId2"/>
          <a:srcRect l="1969" t="14204" r="4514" b="7358"/>
          <a:stretch/>
        </p:blipFill>
        <p:spPr bwMode="auto">
          <a:xfrm>
            <a:off x="2030505" y="2871988"/>
            <a:ext cx="8182535" cy="39794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0695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81AD-C2CE-475C-9AC1-3087716E6E1B}"/>
              </a:ext>
            </a:extLst>
          </p:cNvPr>
          <p:cNvSpPr>
            <a:spLocks noGrp="1"/>
          </p:cNvSpPr>
          <p:nvPr>
            <p:ph type="ctrTitle"/>
          </p:nvPr>
        </p:nvSpPr>
        <p:spPr>
          <a:xfrm>
            <a:off x="1524000" y="1230080"/>
            <a:ext cx="9144000" cy="998805"/>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A8D860E0-37DA-41D6-A037-26384F4D56A0}"/>
              </a:ext>
            </a:extLst>
          </p:cNvPr>
          <p:cNvSpPr>
            <a:spLocks noGrp="1"/>
          </p:cNvSpPr>
          <p:nvPr>
            <p:ph type="subTitle" idx="1"/>
          </p:nvPr>
        </p:nvSpPr>
        <p:spPr>
          <a:xfrm>
            <a:off x="1524000" y="2457968"/>
            <a:ext cx="9144000" cy="4410636"/>
          </a:xfrm>
        </p:spPr>
        <p:txBody>
          <a:bodyPr/>
          <a:lstStyle/>
          <a:p>
            <a:r>
              <a:rPr lang="en-US" b="1" dirty="0"/>
              <a:t>How is communication being handled now? (10)</a:t>
            </a:r>
          </a:p>
          <a:p>
            <a:endParaRPr lang="en-US" dirty="0"/>
          </a:p>
          <a:p>
            <a:endParaRPr lang="en-US" dirty="0"/>
          </a:p>
        </p:txBody>
      </p:sp>
      <p:pic>
        <p:nvPicPr>
          <p:cNvPr id="4" name="Picture 3">
            <a:extLst>
              <a:ext uri="{FF2B5EF4-FFF2-40B4-BE49-F238E27FC236}">
                <a16:creationId xmlns:a16="http://schemas.microsoft.com/office/drawing/2014/main" id="{B0163F9C-CE30-4151-A51E-F522D68456F8}"/>
              </a:ext>
            </a:extLst>
          </p:cNvPr>
          <p:cNvPicPr/>
          <p:nvPr/>
        </p:nvPicPr>
        <p:blipFill rotWithShape="1">
          <a:blip r:embed="rId2"/>
          <a:srcRect l="17129" t="28823" r="17014" b="10033"/>
          <a:stretch/>
        </p:blipFill>
        <p:spPr bwMode="auto">
          <a:xfrm>
            <a:off x="2326341" y="2843775"/>
            <a:ext cx="7772400" cy="39694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827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5358-CF09-47AA-91CB-574871EF207A}"/>
              </a:ext>
            </a:extLst>
          </p:cNvPr>
          <p:cNvSpPr>
            <a:spLocks noGrp="1"/>
          </p:cNvSpPr>
          <p:nvPr>
            <p:ph type="ctrTitle"/>
          </p:nvPr>
        </p:nvSpPr>
        <p:spPr>
          <a:xfrm>
            <a:off x="1524000" y="1122363"/>
            <a:ext cx="9144000" cy="1130507"/>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p>
        </p:txBody>
      </p:sp>
      <p:sp>
        <p:nvSpPr>
          <p:cNvPr id="3" name="Subtitle 2">
            <a:extLst>
              <a:ext uri="{FF2B5EF4-FFF2-40B4-BE49-F238E27FC236}">
                <a16:creationId xmlns:a16="http://schemas.microsoft.com/office/drawing/2014/main" id="{03705F7E-E237-43E7-AFE7-6E0E0FB30D8F}"/>
              </a:ext>
            </a:extLst>
          </p:cNvPr>
          <p:cNvSpPr>
            <a:spLocks noGrp="1"/>
          </p:cNvSpPr>
          <p:nvPr>
            <p:ph type="subTitle" idx="1"/>
          </p:nvPr>
        </p:nvSpPr>
        <p:spPr>
          <a:xfrm>
            <a:off x="1524000" y="2466110"/>
            <a:ext cx="9144000" cy="4252742"/>
          </a:xfrm>
        </p:spPr>
        <p:txBody>
          <a:bodyPr>
            <a:normAutofit/>
          </a:bodyPr>
          <a:lstStyle/>
          <a:p>
            <a:r>
              <a:rPr lang="en-US" sz="3200" b="1" dirty="0"/>
              <a:t>Why is There A Need?</a:t>
            </a:r>
          </a:p>
          <a:p>
            <a:pPr algn="l"/>
            <a:endParaRPr lang="en-US" sz="2800" dirty="0"/>
          </a:p>
          <a:p>
            <a:pPr algn="l"/>
            <a:endParaRPr lang="en-US" sz="2800" dirty="0"/>
          </a:p>
          <a:p>
            <a:r>
              <a:rPr lang="en-US" sz="2800" dirty="0"/>
              <a:t>First, why we do we need to discuss this issue? Why is it important to look at how ministries and departments communicate on Human Rights?</a:t>
            </a:r>
          </a:p>
          <a:p>
            <a:pPr algn="l"/>
            <a:endParaRPr lang="en-US" sz="2800" dirty="0"/>
          </a:p>
          <a:p>
            <a:pPr algn="l"/>
            <a:endParaRPr lang="en-US" sz="2800" dirty="0"/>
          </a:p>
        </p:txBody>
      </p:sp>
    </p:spTree>
    <p:extLst>
      <p:ext uri="{BB962C8B-B14F-4D97-AF65-F5344CB8AC3E}">
        <p14:creationId xmlns:p14="http://schemas.microsoft.com/office/powerpoint/2010/main" val="2640731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D17E-DDC0-4058-B12B-BAE6B168E3D1}"/>
              </a:ext>
            </a:extLst>
          </p:cNvPr>
          <p:cNvSpPr>
            <a:spLocks noGrp="1"/>
          </p:cNvSpPr>
          <p:nvPr>
            <p:ph type="ctrTitle"/>
          </p:nvPr>
        </p:nvSpPr>
        <p:spPr>
          <a:xfrm>
            <a:off x="1524000" y="1233690"/>
            <a:ext cx="9144000" cy="995362"/>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930BCD96-52B5-451C-A667-AE02B812D7CF}"/>
              </a:ext>
            </a:extLst>
          </p:cNvPr>
          <p:cNvSpPr>
            <a:spLocks noGrp="1"/>
          </p:cNvSpPr>
          <p:nvPr>
            <p:ph type="subTitle" idx="1"/>
          </p:nvPr>
        </p:nvSpPr>
        <p:spPr>
          <a:xfrm>
            <a:off x="1524000" y="2475353"/>
            <a:ext cx="9144000" cy="4504267"/>
          </a:xfrm>
        </p:spPr>
        <p:txBody>
          <a:bodyPr/>
          <a:lstStyle/>
          <a:p>
            <a:r>
              <a:rPr lang="en-US" b="1" dirty="0"/>
              <a:t>How is communication being handled now? (11)</a:t>
            </a:r>
          </a:p>
          <a:p>
            <a:endParaRPr lang="en-US" dirty="0"/>
          </a:p>
          <a:p>
            <a:endParaRPr lang="en-US" dirty="0"/>
          </a:p>
        </p:txBody>
      </p:sp>
      <p:pic>
        <p:nvPicPr>
          <p:cNvPr id="5" name="Picture 4">
            <a:extLst>
              <a:ext uri="{FF2B5EF4-FFF2-40B4-BE49-F238E27FC236}">
                <a16:creationId xmlns:a16="http://schemas.microsoft.com/office/drawing/2014/main" id="{6782B3F9-A707-4590-9B53-1EFFA3211B1B}"/>
              </a:ext>
            </a:extLst>
          </p:cNvPr>
          <p:cNvPicPr/>
          <p:nvPr/>
        </p:nvPicPr>
        <p:blipFill rotWithShape="1">
          <a:blip r:embed="rId2"/>
          <a:srcRect l="293" t="13553" r="2106" b="5377"/>
          <a:stretch/>
        </p:blipFill>
        <p:spPr bwMode="auto">
          <a:xfrm>
            <a:off x="1744133" y="2850965"/>
            <a:ext cx="8534400" cy="3937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0004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82E2-1628-4A56-90AD-A7687C020A3B}"/>
              </a:ext>
            </a:extLst>
          </p:cNvPr>
          <p:cNvSpPr>
            <a:spLocks noGrp="1"/>
          </p:cNvSpPr>
          <p:nvPr>
            <p:ph type="ctrTitle"/>
          </p:nvPr>
        </p:nvSpPr>
        <p:spPr>
          <a:xfrm>
            <a:off x="1524000" y="1209973"/>
            <a:ext cx="9144000" cy="999067"/>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323A98EF-51AF-4A71-8F2E-1D3BD83FB714}"/>
              </a:ext>
            </a:extLst>
          </p:cNvPr>
          <p:cNvSpPr>
            <a:spLocks noGrp="1"/>
          </p:cNvSpPr>
          <p:nvPr>
            <p:ph type="subTitle" idx="1"/>
          </p:nvPr>
        </p:nvSpPr>
        <p:spPr>
          <a:xfrm>
            <a:off x="1524000" y="2455523"/>
            <a:ext cx="9144000" cy="4370294"/>
          </a:xfrm>
        </p:spPr>
        <p:txBody>
          <a:bodyPr/>
          <a:lstStyle/>
          <a:p>
            <a:r>
              <a:rPr lang="en-US" b="1" dirty="0"/>
              <a:t>How is communication being handled now? (12)</a:t>
            </a:r>
          </a:p>
          <a:p>
            <a:endParaRPr lang="en-US" dirty="0"/>
          </a:p>
          <a:p>
            <a:endParaRPr lang="en-US" dirty="0"/>
          </a:p>
        </p:txBody>
      </p:sp>
      <p:pic>
        <p:nvPicPr>
          <p:cNvPr id="4" name="Picture 3">
            <a:extLst>
              <a:ext uri="{FF2B5EF4-FFF2-40B4-BE49-F238E27FC236}">
                <a16:creationId xmlns:a16="http://schemas.microsoft.com/office/drawing/2014/main" id="{858E3A49-5C6B-490A-ABC4-17253D9B8696}"/>
              </a:ext>
            </a:extLst>
          </p:cNvPr>
          <p:cNvPicPr/>
          <p:nvPr/>
        </p:nvPicPr>
        <p:blipFill rotWithShape="1">
          <a:blip r:embed="rId2"/>
          <a:srcRect t="13588" r="3471" b="9004"/>
          <a:stretch/>
        </p:blipFill>
        <p:spPr bwMode="auto">
          <a:xfrm>
            <a:off x="2150969" y="2815124"/>
            <a:ext cx="8122584" cy="40094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8779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3D82-7D5C-48A2-8BDC-50F418E5C06E}"/>
              </a:ext>
            </a:extLst>
          </p:cNvPr>
          <p:cNvSpPr>
            <a:spLocks noGrp="1"/>
          </p:cNvSpPr>
          <p:nvPr>
            <p:ph type="ctrTitle"/>
          </p:nvPr>
        </p:nvSpPr>
        <p:spPr>
          <a:xfrm>
            <a:off x="1524000" y="1157628"/>
            <a:ext cx="9144000" cy="1049867"/>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F4767632-5BFB-4294-8A50-C81096DC9952}"/>
              </a:ext>
            </a:extLst>
          </p:cNvPr>
          <p:cNvSpPr>
            <a:spLocks noGrp="1"/>
          </p:cNvSpPr>
          <p:nvPr>
            <p:ph type="subTitle" idx="1"/>
          </p:nvPr>
        </p:nvSpPr>
        <p:spPr>
          <a:xfrm>
            <a:off x="1524000" y="2427633"/>
            <a:ext cx="9144000" cy="4586443"/>
          </a:xfrm>
        </p:spPr>
        <p:txBody>
          <a:bodyPr/>
          <a:lstStyle/>
          <a:p>
            <a:r>
              <a:rPr lang="en-US" b="1" dirty="0"/>
              <a:t>How is communication being handled now? (13)</a:t>
            </a:r>
          </a:p>
          <a:p>
            <a:r>
              <a:rPr lang="en-US" sz="1400" dirty="0"/>
              <a:t>State Minister of Georgia for Reconciliation and Civic Equality</a:t>
            </a:r>
            <a:endParaRPr lang="en-US" sz="1400" b="1" dirty="0"/>
          </a:p>
          <a:p>
            <a:endParaRPr lang="en-US" dirty="0"/>
          </a:p>
        </p:txBody>
      </p:sp>
      <p:pic>
        <p:nvPicPr>
          <p:cNvPr id="4" name="Picture 3">
            <a:extLst>
              <a:ext uri="{FF2B5EF4-FFF2-40B4-BE49-F238E27FC236}">
                <a16:creationId xmlns:a16="http://schemas.microsoft.com/office/drawing/2014/main" id="{D5645049-EE1E-4169-AE31-5AA4266AEBAA}"/>
              </a:ext>
            </a:extLst>
          </p:cNvPr>
          <p:cNvPicPr/>
          <p:nvPr/>
        </p:nvPicPr>
        <p:blipFill rotWithShape="1">
          <a:blip r:embed="rId3"/>
          <a:srcRect t="13793" r="2662" b="4887"/>
          <a:stretch/>
        </p:blipFill>
        <p:spPr bwMode="auto">
          <a:xfrm>
            <a:off x="2090737" y="3079376"/>
            <a:ext cx="8010525" cy="3602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0800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5E03-0986-4175-B28E-F377A5FC7145}"/>
              </a:ext>
            </a:extLst>
          </p:cNvPr>
          <p:cNvSpPr>
            <a:spLocks noGrp="1"/>
          </p:cNvSpPr>
          <p:nvPr>
            <p:ph type="ctrTitle"/>
          </p:nvPr>
        </p:nvSpPr>
        <p:spPr>
          <a:xfrm>
            <a:off x="1524000" y="1282323"/>
            <a:ext cx="9144000" cy="948267"/>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FCF603BB-F430-45FF-8033-8D9A920349D7}"/>
              </a:ext>
            </a:extLst>
          </p:cNvPr>
          <p:cNvSpPr>
            <a:spLocks noGrp="1"/>
          </p:cNvSpPr>
          <p:nvPr>
            <p:ph type="subTitle" idx="1"/>
          </p:nvPr>
        </p:nvSpPr>
        <p:spPr>
          <a:xfrm>
            <a:off x="1524000" y="2492282"/>
            <a:ext cx="9144000" cy="4508749"/>
          </a:xfrm>
        </p:spPr>
        <p:txBody>
          <a:bodyPr>
            <a:normAutofit fontScale="92500" lnSpcReduction="10000"/>
          </a:bodyPr>
          <a:lstStyle/>
          <a:p>
            <a:r>
              <a:rPr lang="en-US" b="1" dirty="0"/>
              <a:t>How is communication being handled now? (14)</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l"/>
            <a:endParaRPr lang="en-US" dirty="0"/>
          </a:p>
          <a:p>
            <a:pPr algn="l"/>
            <a:r>
              <a:rPr lang="en-US" dirty="0"/>
              <a:t> </a:t>
            </a:r>
          </a:p>
        </p:txBody>
      </p:sp>
      <p:pic>
        <p:nvPicPr>
          <p:cNvPr id="4" name="Picture 3">
            <a:extLst>
              <a:ext uri="{FF2B5EF4-FFF2-40B4-BE49-F238E27FC236}">
                <a16:creationId xmlns:a16="http://schemas.microsoft.com/office/drawing/2014/main" id="{80A8DFB3-6FF9-410D-8D4A-F886989E083E}"/>
              </a:ext>
            </a:extLst>
          </p:cNvPr>
          <p:cNvPicPr/>
          <p:nvPr/>
        </p:nvPicPr>
        <p:blipFill rotWithShape="1">
          <a:blip r:embed="rId3"/>
          <a:srcRect t="13588" r="2199" b="8592"/>
          <a:stretch/>
        </p:blipFill>
        <p:spPr bwMode="auto">
          <a:xfrm>
            <a:off x="2031931" y="2846400"/>
            <a:ext cx="8048625" cy="3600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3822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5D53-7062-432B-932F-BCF584266A53}"/>
              </a:ext>
            </a:extLst>
          </p:cNvPr>
          <p:cNvSpPr>
            <a:spLocks noGrp="1"/>
          </p:cNvSpPr>
          <p:nvPr>
            <p:ph type="ctrTitle"/>
          </p:nvPr>
        </p:nvSpPr>
        <p:spPr>
          <a:xfrm>
            <a:off x="1524000" y="1174567"/>
            <a:ext cx="9144000" cy="1049866"/>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1018C983-4614-4672-B832-7618EBA17B5E}"/>
              </a:ext>
            </a:extLst>
          </p:cNvPr>
          <p:cNvSpPr>
            <a:spLocks noGrp="1"/>
          </p:cNvSpPr>
          <p:nvPr>
            <p:ph type="subTitle" idx="1"/>
          </p:nvPr>
        </p:nvSpPr>
        <p:spPr>
          <a:xfrm>
            <a:off x="1524000" y="2455333"/>
            <a:ext cx="9144000" cy="4199467"/>
          </a:xfrm>
        </p:spPr>
        <p:txBody>
          <a:bodyPr>
            <a:normAutofit/>
          </a:bodyPr>
          <a:lstStyle/>
          <a:p>
            <a:r>
              <a:rPr lang="en-US" sz="3200" b="1" dirty="0"/>
              <a:t>How Can You Improve Communications?</a:t>
            </a:r>
          </a:p>
          <a:p>
            <a:pPr algn="l"/>
            <a:endParaRPr lang="en-US" sz="2800" dirty="0"/>
          </a:p>
          <a:p>
            <a:pPr algn="l"/>
            <a:r>
              <a:rPr lang="en-US" sz="2800" dirty="0"/>
              <a:t>--There are two ways of looking at this:</a:t>
            </a:r>
          </a:p>
          <a:p>
            <a:pPr algn="l"/>
            <a:r>
              <a:rPr lang="en-US" sz="2800" b="1" dirty="0"/>
              <a:t>		</a:t>
            </a:r>
            <a:r>
              <a:rPr lang="en-US" sz="2800" dirty="0"/>
              <a:t>1-How you can improve </a:t>
            </a:r>
            <a:r>
              <a:rPr lang="en-US" sz="2800" i="1" dirty="0"/>
              <a:t>unilaterally</a:t>
            </a:r>
            <a:r>
              <a:rPr lang="en-US" sz="2800" dirty="0"/>
              <a:t>, within the 		scope of your own respective ministries</a:t>
            </a:r>
            <a:r>
              <a:rPr lang="en-US" sz="3200" b="1" dirty="0"/>
              <a:t> </a:t>
            </a:r>
          </a:p>
          <a:p>
            <a:pPr algn="l"/>
            <a:endParaRPr lang="en-US" sz="3200" b="1" dirty="0"/>
          </a:p>
          <a:p>
            <a:pPr algn="l"/>
            <a:r>
              <a:rPr lang="en-US" sz="3200" b="1" dirty="0"/>
              <a:t>		</a:t>
            </a:r>
            <a:r>
              <a:rPr lang="en-US" sz="2800" dirty="0"/>
              <a:t>2-How you can improve </a:t>
            </a:r>
            <a:r>
              <a:rPr lang="en-US" sz="2800" i="1" dirty="0"/>
              <a:t>multilaterally, </a:t>
            </a:r>
            <a:r>
              <a:rPr lang="en-US" sz="2800" dirty="0"/>
              <a:t>in 			cooperation with other entities</a:t>
            </a:r>
            <a:endParaRPr lang="en-US" sz="2800" b="1" dirty="0"/>
          </a:p>
        </p:txBody>
      </p:sp>
    </p:spTree>
    <p:extLst>
      <p:ext uri="{BB962C8B-B14F-4D97-AF65-F5344CB8AC3E}">
        <p14:creationId xmlns:p14="http://schemas.microsoft.com/office/powerpoint/2010/main" val="118574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5D53-7062-432B-932F-BCF584266A53}"/>
              </a:ext>
            </a:extLst>
          </p:cNvPr>
          <p:cNvSpPr>
            <a:spLocks noGrp="1"/>
          </p:cNvSpPr>
          <p:nvPr>
            <p:ph type="ctrTitle"/>
          </p:nvPr>
        </p:nvSpPr>
        <p:spPr>
          <a:xfrm>
            <a:off x="1524000" y="745068"/>
            <a:ext cx="9144000" cy="1049866"/>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1018C983-4614-4672-B832-7618EBA17B5E}"/>
              </a:ext>
            </a:extLst>
          </p:cNvPr>
          <p:cNvSpPr>
            <a:spLocks noGrp="1"/>
          </p:cNvSpPr>
          <p:nvPr>
            <p:ph type="subTitle" idx="1"/>
          </p:nvPr>
        </p:nvSpPr>
        <p:spPr>
          <a:xfrm>
            <a:off x="1524000" y="2455333"/>
            <a:ext cx="9144000" cy="4199467"/>
          </a:xfrm>
        </p:spPr>
        <p:txBody>
          <a:bodyPr>
            <a:normAutofit lnSpcReduction="10000"/>
          </a:bodyPr>
          <a:lstStyle/>
          <a:p>
            <a:r>
              <a:rPr lang="en-US" sz="3200" b="1" dirty="0"/>
              <a:t>How Can You Improve Communications?</a:t>
            </a:r>
          </a:p>
          <a:p>
            <a:pPr algn="l"/>
            <a:endParaRPr lang="en-US" sz="2800" dirty="0"/>
          </a:p>
          <a:p>
            <a:pPr algn="l"/>
            <a:r>
              <a:rPr lang="en-US" sz="2800" b="1" dirty="0"/>
              <a:t>Improving communication unilaterally</a:t>
            </a:r>
          </a:p>
          <a:p>
            <a:pPr algn="l"/>
            <a:r>
              <a:rPr lang="en-US" sz="2800" b="1" dirty="0"/>
              <a:t>	</a:t>
            </a:r>
            <a:r>
              <a:rPr lang="en-US" sz="2800" dirty="0"/>
              <a:t>Granted, some ministries’ mandate and mission leaves 	more leeway for Human Rights coverage, on a 	unilateral basis</a:t>
            </a:r>
          </a:p>
          <a:p>
            <a:pPr algn="l"/>
            <a:endParaRPr lang="en-US" sz="2800" dirty="0"/>
          </a:p>
          <a:p>
            <a:pPr algn="l"/>
            <a:r>
              <a:rPr lang="en-US" sz="2800" dirty="0"/>
              <a:t>	If so, where are the geographic distributions? How 	easy, difficult to get to them?</a:t>
            </a:r>
          </a:p>
        </p:txBody>
      </p:sp>
    </p:spTree>
    <p:extLst>
      <p:ext uri="{BB962C8B-B14F-4D97-AF65-F5344CB8AC3E}">
        <p14:creationId xmlns:p14="http://schemas.microsoft.com/office/powerpoint/2010/main" val="2966565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5D53-7062-432B-932F-BCF584266A53}"/>
              </a:ext>
            </a:extLst>
          </p:cNvPr>
          <p:cNvSpPr>
            <a:spLocks noGrp="1"/>
          </p:cNvSpPr>
          <p:nvPr>
            <p:ph type="ctrTitle"/>
          </p:nvPr>
        </p:nvSpPr>
        <p:spPr>
          <a:xfrm>
            <a:off x="1524000" y="745068"/>
            <a:ext cx="9144000" cy="1049866"/>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1018C983-4614-4672-B832-7618EBA17B5E}"/>
              </a:ext>
            </a:extLst>
          </p:cNvPr>
          <p:cNvSpPr>
            <a:spLocks noGrp="1"/>
          </p:cNvSpPr>
          <p:nvPr>
            <p:ph type="subTitle" idx="1"/>
          </p:nvPr>
        </p:nvSpPr>
        <p:spPr>
          <a:xfrm>
            <a:off x="1524000" y="2133601"/>
            <a:ext cx="9144000" cy="4521200"/>
          </a:xfrm>
        </p:spPr>
        <p:txBody>
          <a:bodyPr>
            <a:normAutofit/>
          </a:bodyPr>
          <a:lstStyle/>
          <a:p>
            <a:r>
              <a:rPr lang="en-US" sz="3200" b="1" dirty="0"/>
              <a:t>How Can You Improve Communications?</a:t>
            </a:r>
          </a:p>
          <a:p>
            <a:pPr algn="l"/>
            <a:endParaRPr lang="en-US" sz="2800" dirty="0"/>
          </a:p>
          <a:p>
            <a:pPr algn="l"/>
            <a:r>
              <a:rPr lang="en-US" sz="2800" b="1" dirty="0"/>
              <a:t>Improving communication unilaterally</a:t>
            </a:r>
          </a:p>
          <a:p>
            <a:pPr algn="l"/>
            <a:r>
              <a:rPr lang="en-US" sz="2800" b="1" dirty="0"/>
              <a:t>	</a:t>
            </a:r>
            <a:r>
              <a:rPr lang="en-US" sz="2800" dirty="0"/>
              <a:t>For people to feel that your ministry cares about 	Human Rights, they must see that you give it more 	coverage and importance, not just through Internet</a:t>
            </a:r>
          </a:p>
          <a:p>
            <a:pPr algn="l"/>
            <a:endParaRPr lang="en-US" sz="2800" b="1" dirty="0"/>
          </a:p>
          <a:p>
            <a:pPr algn="l"/>
            <a:r>
              <a:rPr lang="en-US" sz="2800" b="1" dirty="0"/>
              <a:t>	</a:t>
            </a:r>
            <a:r>
              <a:rPr lang="en-US" sz="2800" dirty="0"/>
              <a:t>And for them to believe you, you MUST adhere to the 	fundamental rule in communication</a:t>
            </a:r>
            <a:endParaRPr lang="en-US" sz="2800" b="1" dirty="0"/>
          </a:p>
        </p:txBody>
      </p:sp>
    </p:spTree>
    <p:extLst>
      <p:ext uri="{BB962C8B-B14F-4D97-AF65-F5344CB8AC3E}">
        <p14:creationId xmlns:p14="http://schemas.microsoft.com/office/powerpoint/2010/main" val="3070976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B946-7A82-493C-8DCB-0D8140FB5932}"/>
              </a:ext>
            </a:extLst>
          </p:cNvPr>
          <p:cNvSpPr>
            <a:spLocks noGrp="1"/>
          </p:cNvSpPr>
          <p:nvPr>
            <p:ph type="ctrTitle"/>
          </p:nvPr>
        </p:nvSpPr>
        <p:spPr>
          <a:xfrm>
            <a:off x="1524000" y="660401"/>
            <a:ext cx="9144000" cy="10668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pic>
        <p:nvPicPr>
          <p:cNvPr id="4" name="Picture 3">
            <a:extLst>
              <a:ext uri="{FF2B5EF4-FFF2-40B4-BE49-F238E27FC236}">
                <a16:creationId xmlns:a16="http://schemas.microsoft.com/office/drawing/2014/main" id="{2F028D8D-24A4-430F-8E77-20A61528274B}"/>
              </a:ext>
            </a:extLst>
          </p:cNvPr>
          <p:cNvPicPr>
            <a:picLocks noChangeAspect="1"/>
          </p:cNvPicPr>
          <p:nvPr/>
        </p:nvPicPr>
        <p:blipFill>
          <a:blip r:embed="rId2"/>
          <a:stretch>
            <a:fillRect/>
          </a:stretch>
        </p:blipFill>
        <p:spPr>
          <a:xfrm>
            <a:off x="1523999" y="2556423"/>
            <a:ext cx="9143999" cy="4048095"/>
          </a:xfrm>
          <a:prstGeom prst="rect">
            <a:avLst/>
          </a:prstGeom>
        </p:spPr>
      </p:pic>
      <p:sp>
        <p:nvSpPr>
          <p:cNvPr id="3" name="Subtitle 2">
            <a:extLst>
              <a:ext uri="{FF2B5EF4-FFF2-40B4-BE49-F238E27FC236}">
                <a16:creationId xmlns:a16="http://schemas.microsoft.com/office/drawing/2014/main" id="{3D2CCE9C-FA99-40C9-8846-A0BE43496A08}"/>
              </a:ext>
            </a:extLst>
          </p:cNvPr>
          <p:cNvSpPr>
            <a:spLocks noGrp="1"/>
          </p:cNvSpPr>
          <p:nvPr>
            <p:ph type="subTitle" idx="1"/>
          </p:nvPr>
        </p:nvSpPr>
        <p:spPr>
          <a:xfrm>
            <a:off x="1524000" y="2589771"/>
            <a:ext cx="9144000" cy="4048095"/>
          </a:xfrm>
        </p:spPr>
        <p:txBody>
          <a:bodyPr/>
          <a:lstStyle/>
          <a:p>
            <a:endParaRPr lang="en-US" dirty="0"/>
          </a:p>
        </p:txBody>
      </p:sp>
    </p:spTree>
    <p:extLst>
      <p:ext uri="{BB962C8B-B14F-4D97-AF65-F5344CB8AC3E}">
        <p14:creationId xmlns:p14="http://schemas.microsoft.com/office/powerpoint/2010/main" val="1368452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68"/>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21467"/>
            <a:ext cx="9144000" cy="4199466"/>
          </a:xfrm>
        </p:spPr>
        <p:txBody>
          <a:bodyPr>
            <a:normAutofit lnSpcReduction="10000"/>
          </a:bodyPr>
          <a:lstStyle/>
          <a:p>
            <a:r>
              <a:rPr lang="en-US" sz="3200" b="1" dirty="0"/>
              <a:t>How Can You Improve Communications?</a:t>
            </a:r>
          </a:p>
          <a:p>
            <a:pPr algn="l"/>
            <a:endParaRPr lang="en-US" sz="2800" dirty="0"/>
          </a:p>
          <a:p>
            <a:pPr algn="l"/>
            <a:r>
              <a:rPr lang="en-US" sz="2800" dirty="0"/>
              <a:t>But how do you keep up with the repetition process?</a:t>
            </a:r>
          </a:p>
          <a:p>
            <a:pPr algn="l"/>
            <a:endParaRPr lang="en-US" sz="2800" dirty="0"/>
          </a:p>
          <a:p>
            <a:pPr algn="l"/>
            <a:r>
              <a:rPr lang="en-US" sz="2800" dirty="0"/>
              <a:t>	1-You actually need to produce more material</a:t>
            </a:r>
          </a:p>
          <a:p>
            <a:pPr algn="l"/>
            <a:endParaRPr lang="en-US" sz="2800" dirty="0"/>
          </a:p>
          <a:p>
            <a:pPr algn="l"/>
            <a:r>
              <a:rPr lang="en-US" sz="2800" dirty="0"/>
              <a:t>	2-You have to use the multiplication factor. Just issuing 	press releases about meetings and tweeting about it 	will not do the job  </a:t>
            </a:r>
          </a:p>
          <a:p>
            <a:pPr algn="l"/>
            <a:endParaRPr lang="en-US" sz="2800" dirty="0"/>
          </a:p>
          <a:p>
            <a:pPr algn="l"/>
            <a:endParaRPr lang="en-US" sz="2800" dirty="0"/>
          </a:p>
        </p:txBody>
      </p:sp>
    </p:spTree>
    <p:extLst>
      <p:ext uri="{BB962C8B-B14F-4D97-AF65-F5344CB8AC3E}">
        <p14:creationId xmlns:p14="http://schemas.microsoft.com/office/powerpoint/2010/main" val="1508307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188417"/>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90742"/>
            <a:ext cx="9144000" cy="4199466"/>
          </a:xfrm>
        </p:spPr>
        <p:txBody>
          <a:bodyPr>
            <a:normAutofit fontScale="92500" lnSpcReduction="10000"/>
          </a:bodyPr>
          <a:lstStyle/>
          <a:p>
            <a:r>
              <a:rPr lang="en-US" sz="3200" b="1" dirty="0"/>
              <a:t>How Can You Improve Communications?</a:t>
            </a:r>
          </a:p>
          <a:p>
            <a:pPr algn="l"/>
            <a:endParaRPr lang="en-US" sz="2800" dirty="0"/>
          </a:p>
          <a:p>
            <a:pPr algn="l"/>
            <a:r>
              <a:rPr lang="en-US" sz="2800" dirty="0"/>
              <a:t>What can you do to produce more material?</a:t>
            </a:r>
          </a:p>
          <a:p>
            <a:pPr algn="l"/>
            <a:r>
              <a:rPr lang="en-US" sz="2800" dirty="0"/>
              <a:t>Remember, we have:</a:t>
            </a:r>
          </a:p>
          <a:p>
            <a:pPr algn="l"/>
            <a:endParaRPr lang="en-US" sz="2800" dirty="0"/>
          </a:p>
          <a:p>
            <a:pPr algn="l"/>
            <a:r>
              <a:rPr lang="en-US" sz="2800" dirty="0"/>
              <a:t>			</a:t>
            </a:r>
            <a:r>
              <a:rPr lang="en-US" sz="2800" b="1" dirty="0"/>
              <a:t>Tactical Communication</a:t>
            </a:r>
          </a:p>
          <a:p>
            <a:pPr algn="l"/>
            <a:endParaRPr lang="en-US" sz="2800" b="1" dirty="0"/>
          </a:p>
          <a:p>
            <a:pPr algn="l"/>
            <a:r>
              <a:rPr lang="en-US" sz="2800" dirty="0"/>
              <a:t>			</a:t>
            </a:r>
            <a:r>
              <a:rPr lang="en-US" sz="2800" b="1" dirty="0"/>
              <a:t>Strategic Communication</a:t>
            </a:r>
          </a:p>
          <a:p>
            <a:pPr algn="l"/>
            <a:r>
              <a:rPr lang="en-US" sz="2800" dirty="0"/>
              <a:t>	</a:t>
            </a:r>
          </a:p>
          <a:p>
            <a:pPr algn="l"/>
            <a:endParaRPr lang="en-US" sz="2800" dirty="0"/>
          </a:p>
        </p:txBody>
      </p:sp>
    </p:spTree>
    <p:extLst>
      <p:ext uri="{BB962C8B-B14F-4D97-AF65-F5344CB8AC3E}">
        <p14:creationId xmlns:p14="http://schemas.microsoft.com/office/powerpoint/2010/main" val="70546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CE33-5C2F-4CC7-8128-4E27BC627772}"/>
              </a:ext>
            </a:extLst>
          </p:cNvPr>
          <p:cNvSpPr>
            <a:spLocks noGrp="1"/>
          </p:cNvSpPr>
          <p:nvPr>
            <p:ph type="ctrTitle"/>
          </p:nvPr>
        </p:nvSpPr>
        <p:spPr>
          <a:xfrm>
            <a:off x="1524000" y="1122364"/>
            <a:ext cx="9144000" cy="1104002"/>
          </a:xfrm>
        </p:spPr>
        <p:txBody>
          <a:bodyPr>
            <a:normAutofit/>
          </a:bodyPr>
          <a:lstStyle/>
          <a:p>
            <a:r>
              <a:rPr lang="en-US" sz="3600" b="1" dirty="0">
                <a:latin typeface="+mn-lt"/>
              </a:rPr>
              <a:t>How Can Gov. </a:t>
            </a:r>
            <a:r>
              <a:rPr lang="en-US" sz="3600" b="1" dirty="0" err="1">
                <a:latin typeface="+mn-lt"/>
              </a:rPr>
              <a:t>Insts</a:t>
            </a:r>
            <a:r>
              <a:rPr lang="en-US" sz="3600" b="1" dirty="0">
                <a:latin typeface="+mn-lt"/>
              </a:rPr>
              <a:t>. Communicate Better</a:t>
            </a:r>
            <a:r>
              <a:rPr lang="en-US" sz="3600" b="1" dirty="0"/>
              <a:t> </a:t>
            </a:r>
            <a:r>
              <a:rPr lang="en-US" sz="3600" b="1" dirty="0">
                <a:latin typeface="+mn-lt"/>
              </a:rPr>
              <a:t>on Human Rights?</a:t>
            </a:r>
            <a:endParaRPr lang="en-US" sz="3600" dirty="0">
              <a:latin typeface="+mn-lt"/>
            </a:endParaRPr>
          </a:p>
        </p:txBody>
      </p:sp>
      <p:sp>
        <p:nvSpPr>
          <p:cNvPr id="3" name="Subtitle 2">
            <a:extLst>
              <a:ext uri="{FF2B5EF4-FFF2-40B4-BE49-F238E27FC236}">
                <a16:creationId xmlns:a16="http://schemas.microsoft.com/office/drawing/2014/main" id="{09D583EA-A230-4FBC-9D9E-5DC17F510268}"/>
              </a:ext>
            </a:extLst>
          </p:cNvPr>
          <p:cNvSpPr>
            <a:spLocks noGrp="1"/>
          </p:cNvSpPr>
          <p:nvPr>
            <p:ph type="subTitle" idx="1"/>
          </p:nvPr>
        </p:nvSpPr>
        <p:spPr>
          <a:xfrm>
            <a:off x="1524000" y="2445249"/>
            <a:ext cx="9144000" cy="4207342"/>
          </a:xfrm>
        </p:spPr>
        <p:txBody>
          <a:bodyPr/>
          <a:lstStyle/>
          <a:p>
            <a:r>
              <a:rPr lang="en-US" sz="3200" b="1" dirty="0"/>
              <a:t>Why Is There A Need?</a:t>
            </a:r>
          </a:p>
          <a:p>
            <a:pPr algn="l"/>
            <a:endParaRPr lang="en-US" sz="3200" b="1" dirty="0"/>
          </a:p>
          <a:p>
            <a:pPr algn="l"/>
            <a:r>
              <a:rPr lang="en-US" sz="2800" dirty="0"/>
              <a:t>Primarily two reasons:</a:t>
            </a:r>
          </a:p>
          <a:p>
            <a:pPr algn="l"/>
            <a:r>
              <a:rPr lang="en-US" sz="2800" dirty="0"/>
              <a:t>	1-The Nature of Human Rights Discussions in Georgia</a:t>
            </a:r>
          </a:p>
          <a:p>
            <a:pPr algn="l"/>
            <a:endParaRPr lang="en-US" sz="2800" dirty="0"/>
          </a:p>
          <a:p>
            <a:pPr algn="l"/>
            <a:r>
              <a:rPr lang="en-US" sz="2800" dirty="0"/>
              <a:t>	2-How government ministries &amp; departments typically 	   function</a:t>
            </a:r>
          </a:p>
          <a:p>
            <a:endParaRPr lang="en-US" dirty="0"/>
          </a:p>
        </p:txBody>
      </p:sp>
    </p:spTree>
    <p:extLst>
      <p:ext uri="{BB962C8B-B14F-4D97-AF65-F5344CB8AC3E}">
        <p14:creationId xmlns:p14="http://schemas.microsoft.com/office/powerpoint/2010/main" val="3060619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188415"/>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49177"/>
            <a:ext cx="9144000" cy="4199466"/>
          </a:xfrm>
        </p:spPr>
        <p:txBody>
          <a:bodyPr>
            <a:normAutofit lnSpcReduction="10000"/>
          </a:bodyPr>
          <a:lstStyle/>
          <a:p>
            <a:r>
              <a:rPr lang="en-US" sz="3200" b="1" dirty="0"/>
              <a:t>How Can You Improve Communications?</a:t>
            </a:r>
          </a:p>
          <a:p>
            <a:pPr algn="l"/>
            <a:endParaRPr lang="en-US" sz="2800" dirty="0"/>
          </a:p>
          <a:p>
            <a:pPr algn="l"/>
            <a:r>
              <a:rPr lang="en-US" sz="2800" dirty="0"/>
              <a:t>What can you do to produce more material?</a:t>
            </a:r>
          </a:p>
          <a:p>
            <a:pPr algn="l"/>
            <a:r>
              <a:rPr lang="en-US" sz="2800" dirty="0"/>
              <a:t>Let’s keep to the tactical for now. To produce more, first ID your Human Rights audiences, do that for </a:t>
            </a:r>
            <a:r>
              <a:rPr lang="en-US" sz="2800" dirty="0" err="1"/>
              <a:t>Tblisi</a:t>
            </a:r>
            <a:r>
              <a:rPr lang="en-US" sz="2800" dirty="0"/>
              <a:t> and other smaller places</a:t>
            </a:r>
          </a:p>
          <a:p>
            <a:pPr algn="l"/>
            <a:endParaRPr lang="en-US" sz="2800" dirty="0"/>
          </a:p>
          <a:p>
            <a:pPr algn="l"/>
            <a:r>
              <a:rPr lang="en-US" sz="2800" dirty="0"/>
              <a:t>Divide the list into purely news items, and outreach items that your ministry can produce for that Human Rights audience group 	</a:t>
            </a:r>
          </a:p>
          <a:p>
            <a:pPr algn="l"/>
            <a:endParaRPr lang="en-US" sz="2800" dirty="0"/>
          </a:p>
          <a:p>
            <a:pPr algn="l"/>
            <a:endParaRPr lang="en-US" sz="2800" dirty="0"/>
          </a:p>
          <a:p>
            <a:pPr algn="l"/>
            <a:endParaRPr lang="en-US" sz="2800" dirty="0"/>
          </a:p>
        </p:txBody>
      </p:sp>
    </p:spTree>
    <p:extLst>
      <p:ext uri="{BB962C8B-B14F-4D97-AF65-F5344CB8AC3E}">
        <p14:creationId xmlns:p14="http://schemas.microsoft.com/office/powerpoint/2010/main" val="2488202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82"/>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532307"/>
            <a:ext cx="9144000" cy="4199466"/>
          </a:xfrm>
        </p:spPr>
        <p:txBody>
          <a:bodyPr>
            <a:normAutofit fontScale="85000" lnSpcReduction="20000"/>
          </a:bodyPr>
          <a:lstStyle/>
          <a:p>
            <a:r>
              <a:rPr lang="en-US" sz="3200" b="1" dirty="0"/>
              <a:t>How Can You Improve Communications?</a:t>
            </a:r>
          </a:p>
          <a:p>
            <a:pPr algn="l"/>
            <a:r>
              <a:rPr lang="en-US" sz="2800" dirty="0"/>
              <a:t>These are the many ways that you can get publicity from each of these item. Let’s start with a news item. Minister meeting ….</a:t>
            </a:r>
          </a:p>
          <a:p>
            <a:pPr algn="l"/>
            <a:endParaRPr lang="en-US" sz="2800" dirty="0"/>
          </a:p>
          <a:p>
            <a:pPr algn="l"/>
            <a:r>
              <a:rPr lang="en-US" sz="2800" dirty="0"/>
              <a:t>1-You can issue a media advisory before the event</a:t>
            </a:r>
          </a:p>
          <a:p>
            <a:pPr algn="l"/>
            <a:r>
              <a:rPr lang="en-US" sz="2800" dirty="0"/>
              <a:t>2-You can post that release on the website</a:t>
            </a:r>
          </a:p>
          <a:p>
            <a:pPr algn="l"/>
            <a:r>
              <a:rPr lang="en-US" sz="2800" dirty="0"/>
              <a:t>3-You  can post pre-event on Twitter, FB, with a nice picture</a:t>
            </a:r>
          </a:p>
          <a:p>
            <a:pPr algn="l"/>
            <a:r>
              <a:rPr lang="en-US" sz="2800" dirty="0"/>
              <a:t>4-After the even, you can issue a press release with a Pic.</a:t>
            </a:r>
          </a:p>
          <a:p>
            <a:pPr algn="l"/>
            <a:r>
              <a:rPr lang="en-US" sz="2800" dirty="0"/>
              <a:t>5-Can you post that with a diff. pic. on your web site</a:t>
            </a:r>
          </a:p>
          <a:p>
            <a:pPr algn="l"/>
            <a:r>
              <a:rPr lang="en-US" sz="2800" dirty="0"/>
              <a:t>6-You can post on Twitter, FB BUT also link to the web site (Why?)</a:t>
            </a:r>
          </a:p>
          <a:p>
            <a:pPr algn="l"/>
            <a:r>
              <a:rPr lang="en-US" sz="2800" dirty="0"/>
              <a:t>	</a:t>
            </a:r>
          </a:p>
          <a:p>
            <a:pPr algn="l"/>
            <a:endParaRPr lang="en-US" sz="2800" dirty="0"/>
          </a:p>
          <a:p>
            <a:pPr algn="l"/>
            <a:endParaRPr lang="en-US" sz="2800" dirty="0"/>
          </a:p>
          <a:p>
            <a:pPr algn="l"/>
            <a:endParaRPr lang="en-US" sz="2800" dirty="0"/>
          </a:p>
        </p:txBody>
      </p:sp>
    </p:spTree>
    <p:extLst>
      <p:ext uri="{BB962C8B-B14F-4D97-AF65-F5344CB8AC3E}">
        <p14:creationId xmlns:p14="http://schemas.microsoft.com/office/powerpoint/2010/main" val="1110285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16131"/>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63038"/>
            <a:ext cx="9144000" cy="4504266"/>
          </a:xfrm>
        </p:spPr>
        <p:txBody>
          <a:bodyPr>
            <a:normAutofit lnSpcReduction="10000"/>
          </a:bodyPr>
          <a:lstStyle/>
          <a:p>
            <a:r>
              <a:rPr lang="en-US" sz="3200" b="1" dirty="0"/>
              <a:t>How Can You Improve Communications?</a:t>
            </a:r>
          </a:p>
          <a:p>
            <a:pPr algn="l"/>
            <a:r>
              <a:rPr lang="en-US" sz="2800" dirty="0"/>
              <a:t>What else can you do?	How about:</a:t>
            </a:r>
          </a:p>
          <a:p>
            <a:pPr algn="l"/>
            <a:r>
              <a:rPr lang="en-US" sz="2800" dirty="0"/>
              <a:t>-Getting a little sound bite from the minister?</a:t>
            </a:r>
          </a:p>
          <a:p>
            <a:pPr algn="l"/>
            <a:r>
              <a:rPr lang="en-US" sz="2800" dirty="0"/>
              <a:t>-You can use that to:</a:t>
            </a:r>
          </a:p>
          <a:p>
            <a:pPr algn="l"/>
            <a:r>
              <a:rPr lang="en-US" sz="2800" dirty="0"/>
              <a:t>	-Pitch to radio and TV stations in the region not there</a:t>
            </a:r>
          </a:p>
          <a:p>
            <a:pPr algn="l"/>
            <a:r>
              <a:rPr lang="en-US" sz="2800" dirty="0"/>
              <a:t>	-Do you have short video clip of the sound bite?</a:t>
            </a:r>
          </a:p>
          <a:p>
            <a:pPr algn="l"/>
            <a:r>
              <a:rPr lang="en-US" sz="2800" dirty="0"/>
              <a:t>	-If so, you have print, audio, video. YouTube clip with 	  sound and explaining text, link back to the website?</a:t>
            </a:r>
          </a:p>
          <a:p>
            <a:pPr algn="l"/>
            <a:r>
              <a:rPr lang="en-US" sz="2800" dirty="0">
                <a:solidFill>
                  <a:srgbClr val="FF0000"/>
                </a:solidFill>
              </a:rPr>
              <a:t>I may be wrong but I searched on YouTube for Georgia and basically found nothing. Maybe in Georgian?!</a:t>
            </a:r>
          </a:p>
          <a:p>
            <a:pPr algn="l"/>
            <a:endParaRPr lang="en-US" sz="2800" dirty="0"/>
          </a:p>
          <a:p>
            <a:pPr algn="l"/>
            <a:endParaRPr lang="en-US" sz="2800" dirty="0"/>
          </a:p>
        </p:txBody>
      </p:sp>
    </p:spTree>
    <p:extLst>
      <p:ext uri="{BB962C8B-B14F-4D97-AF65-F5344CB8AC3E}">
        <p14:creationId xmlns:p14="http://schemas.microsoft.com/office/powerpoint/2010/main" val="816356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70"/>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79968"/>
            <a:ext cx="9144000" cy="4487333"/>
          </a:xfrm>
        </p:spPr>
        <p:txBody>
          <a:bodyPr>
            <a:normAutofit/>
          </a:bodyPr>
          <a:lstStyle/>
          <a:p>
            <a:r>
              <a:rPr lang="en-US" sz="3200" b="1" dirty="0"/>
              <a:t>How Can You Improve Communications?</a:t>
            </a:r>
          </a:p>
          <a:p>
            <a:pPr algn="l"/>
            <a:r>
              <a:rPr lang="en-US" sz="2800" dirty="0"/>
              <a:t>Here is more:</a:t>
            </a:r>
          </a:p>
          <a:p>
            <a:pPr algn="l"/>
            <a:r>
              <a:rPr lang="en-US" sz="2800" dirty="0"/>
              <a:t>	</a:t>
            </a:r>
          </a:p>
          <a:p>
            <a:pPr algn="l"/>
            <a:r>
              <a:rPr lang="en-US" sz="2800" dirty="0"/>
              <a:t>-Once you have that YouTube clip, post a copy on your     website and repeat the Twitter, FB posts</a:t>
            </a:r>
          </a:p>
          <a:p>
            <a:pPr algn="l"/>
            <a:endParaRPr lang="en-US" sz="2800" dirty="0"/>
          </a:p>
          <a:p>
            <a:pPr algn="l"/>
            <a:r>
              <a:rPr lang="en-US" sz="2800" dirty="0"/>
              <a:t>Let’s now say there is a meeting –or, better yet, you can arrange and organize the meeting – between a Human Rights target audience and your min. officials and/or local officials</a:t>
            </a:r>
          </a:p>
          <a:p>
            <a:pPr algn="l"/>
            <a:endParaRPr lang="en-US" sz="2800" dirty="0"/>
          </a:p>
          <a:p>
            <a:pPr algn="l"/>
            <a:endParaRPr lang="en-US" sz="2800" dirty="0"/>
          </a:p>
        </p:txBody>
      </p:sp>
    </p:spTree>
    <p:extLst>
      <p:ext uri="{BB962C8B-B14F-4D97-AF65-F5344CB8AC3E}">
        <p14:creationId xmlns:p14="http://schemas.microsoft.com/office/powerpoint/2010/main" val="4091424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68"/>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52259"/>
            <a:ext cx="9144000" cy="4487333"/>
          </a:xfrm>
        </p:spPr>
        <p:txBody>
          <a:bodyPr>
            <a:normAutofit fontScale="92500"/>
          </a:bodyPr>
          <a:lstStyle/>
          <a:p>
            <a:r>
              <a:rPr lang="en-US" sz="3200" b="1" dirty="0"/>
              <a:t>How Can You Improve Communications?</a:t>
            </a:r>
          </a:p>
          <a:p>
            <a:pPr algn="l"/>
            <a:r>
              <a:rPr lang="en-US" sz="2800" dirty="0"/>
              <a:t>Creating Communication Material Out of Outreach</a:t>
            </a:r>
          </a:p>
          <a:p>
            <a:pPr algn="l"/>
            <a:endParaRPr lang="en-US" sz="2800" dirty="0"/>
          </a:p>
          <a:p>
            <a:pPr algn="l"/>
            <a:r>
              <a:rPr lang="en-US" sz="2800" dirty="0"/>
              <a:t>--Frankly, any time you can create material that does not include officials, your chances of being received by the people increases.</a:t>
            </a:r>
          </a:p>
          <a:p>
            <a:pPr algn="l"/>
            <a:r>
              <a:rPr lang="en-US" sz="2800" dirty="0"/>
              <a:t>--Why? Simple. Two main reasons:</a:t>
            </a:r>
          </a:p>
          <a:p>
            <a:pPr algn="l"/>
            <a:r>
              <a:rPr lang="en-US" sz="2800" dirty="0"/>
              <a:t>--You get it out of the political realm</a:t>
            </a:r>
          </a:p>
          <a:p>
            <a:pPr algn="l"/>
            <a:r>
              <a:rPr lang="en-US" sz="2800" dirty="0"/>
              <a:t>--You make it about “people.” “Human stories” are always           more powerful than officialdom. Remember, we want to talk about “people’s Human Rights.” Make it about the recipient!</a:t>
            </a:r>
          </a:p>
          <a:p>
            <a:pPr algn="l"/>
            <a:endParaRPr lang="en-US" sz="2800" dirty="0"/>
          </a:p>
        </p:txBody>
      </p:sp>
    </p:spTree>
    <p:extLst>
      <p:ext uri="{BB962C8B-B14F-4D97-AF65-F5344CB8AC3E}">
        <p14:creationId xmlns:p14="http://schemas.microsoft.com/office/powerpoint/2010/main" val="1763187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77"/>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66112"/>
            <a:ext cx="9144000" cy="4487333"/>
          </a:xfrm>
        </p:spPr>
        <p:txBody>
          <a:bodyPr>
            <a:normAutofit/>
          </a:bodyPr>
          <a:lstStyle/>
          <a:p>
            <a:r>
              <a:rPr lang="en-US" sz="3200" b="1" dirty="0"/>
              <a:t>How Can You Improve Communications?</a:t>
            </a:r>
          </a:p>
          <a:p>
            <a:pPr algn="l"/>
            <a:r>
              <a:rPr lang="en-US" sz="2800" dirty="0"/>
              <a:t>Creating Communication Material Out of Outreach</a:t>
            </a:r>
          </a:p>
          <a:p>
            <a:pPr algn="l"/>
            <a:endParaRPr lang="en-US" sz="2800" dirty="0"/>
          </a:p>
          <a:p>
            <a:pPr algn="l"/>
            <a:r>
              <a:rPr lang="en-US" sz="2800" dirty="0"/>
              <a:t>Other powerful reasons why Outreach is better for communications:</a:t>
            </a:r>
          </a:p>
          <a:p>
            <a:pPr algn="l"/>
            <a:r>
              <a:rPr lang="en-US" sz="2800" dirty="0"/>
              <a:t>	You have more chances for creating and spreading 	key messages on Human Rights. A minister or deputy 	minister having a meeting does not have as much time 	to put as much emphasis on key messages</a:t>
            </a:r>
          </a:p>
          <a:p>
            <a:pPr algn="l"/>
            <a:endParaRPr lang="en-US" sz="2800" dirty="0"/>
          </a:p>
        </p:txBody>
      </p:sp>
    </p:spTree>
    <p:extLst>
      <p:ext uri="{BB962C8B-B14F-4D97-AF65-F5344CB8AC3E}">
        <p14:creationId xmlns:p14="http://schemas.microsoft.com/office/powerpoint/2010/main" val="2715800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72"/>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52259"/>
            <a:ext cx="9144000" cy="4487333"/>
          </a:xfrm>
        </p:spPr>
        <p:txBody>
          <a:bodyPr>
            <a:normAutofit lnSpcReduction="10000"/>
          </a:bodyPr>
          <a:lstStyle/>
          <a:p>
            <a:r>
              <a:rPr lang="en-US" sz="3200" b="1" dirty="0"/>
              <a:t>How Can You Improve Communications?</a:t>
            </a:r>
          </a:p>
          <a:p>
            <a:pPr algn="l"/>
            <a:r>
              <a:rPr lang="en-US" sz="2800" dirty="0"/>
              <a:t>Creating Communication Material Out of Outreach</a:t>
            </a:r>
          </a:p>
          <a:p>
            <a:pPr algn="l"/>
            <a:endParaRPr lang="en-US" sz="2800" dirty="0"/>
          </a:p>
          <a:p>
            <a:pPr algn="l"/>
            <a:r>
              <a:rPr lang="en-US" sz="2800" dirty="0"/>
              <a:t>Other powerful reasons why Outreach is better for communications:</a:t>
            </a:r>
          </a:p>
          <a:p>
            <a:pPr algn="l"/>
            <a:r>
              <a:rPr lang="en-US" sz="2800" dirty="0"/>
              <a:t>	In addition to all the communications material you can 	do for a news item, there are some other ways to 	create and distribute for outreach events that might 	not have news value but impacts formulating public 	opinion on HR issues</a:t>
            </a:r>
          </a:p>
        </p:txBody>
      </p:sp>
    </p:spTree>
    <p:extLst>
      <p:ext uri="{BB962C8B-B14F-4D97-AF65-F5344CB8AC3E}">
        <p14:creationId xmlns:p14="http://schemas.microsoft.com/office/powerpoint/2010/main" val="2493603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16132"/>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66110"/>
            <a:ext cx="9144000" cy="4487333"/>
          </a:xfrm>
        </p:spPr>
        <p:txBody>
          <a:bodyPr>
            <a:normAutofit/>
          </a:bodyPr>
          <a:lstStyle/>
          <a:p>
            <a:r>
              <a:rPr lang="en-US" sz="3200" b="1" dirty="0"/>
              <a:t>How Can You Improve Communications?</a:t>
            </a:r>
          </a:p>
          <a:p>
            <a:pPr algn="l"/>
            <a:r>
              <a:rPr lang="en-US" sz="2800" dirty="0"/>
              <a:t>Creating Communication Material Out of Outreach</a:t>
            </a:r>
          </a:p>
          <a:p>
            <a:pPr algn="l"/>
            <a:endParaRPr lang="en-US" sz="2800" dirty="0"/>
          </a:p>
          <a:p>
            <a:pPr algn="l"/>
            <a:r>
              <a:rPr lang="en-US" sz="2800" dirty="0"/>
              <a:t>It is always a good idea to video record as much of the outreach meetings as possible* to do a number of things:</a:t>
            </a:r>
          </a:p>
          <a:p>
            <a:pPr algn="l"/>
            <a:r>
              <a:rPr lang="en-US" sz="2800" dirty="0"/>
              <a:t>	(again making sure they are full of key </a:t>
            </a:r>
            <a:r>
              <a:rPr lang="en-US" sz="2800" dirty="0" err="1"/>
              <a:t>msgs</a:t>
            </a:r>
            <a:r>
              <a:rPr lang="en-US" sz="2800" dirty="0"/>
              <a:t> on HR)</a:t>
            </a:r>
          </a:p>
          <a:p>
            <a:pPr algn="l"/>
            <a:r>
              <a:rPr lang="en-US" sz="2800" dirty="0"/>
              <a:t>	1-These days, costs nothing to copy DVDs, or use flash 	disks. Distribute widely throughout relevant 	communities that could not attend</a:t>
            </a:r>
          </a:p>
        </p:txBody>
      </p:sp>
    </p:spTree>
    <p:extLst>
      <p:ext uri="{BB962C8B-B14F-4D97-AF65-F5344CB8AC3E}">
        <p14:creationId xmlns:p14="http://schemas.microsoft.com/office/powerpoint/2010/main" val="3349369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188421"/>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66113"/>
            <a:ext cx="9144000" cy="4487333"/>
          </a:xfrm>
        </p:spPr>
        <p:txBody>
          <a:bodyPr>
            <a:normAutofit/>
          </a:bodyPr>
          <a:lstStyle/>
          <a:p>
            <a:r>
              <a:rPr lang="en-US" sz="3200" b="1" dirty="0"/>
              <a:t>How Can You Improve Communications?</a:t>
            </a:r>
          </a:p>
          <a:p>
            <a:pPr algn="l"/>
            <a:r>
              <a:rPr lang="en-US" sz="2800" dirty="0"/>
              <a:t>Creating Communication Material Out of Outreach</a:t>
            </a:r>
          </a:p>
          <a:p>
            <a:pPr algn="l"/>
            <a:endParaRPr lang="en-US" sz="2800" dirty="0"/>
          </a:p>
          <a:p>
            <a:pPr algn="l"/>
            <a:r>
              <a:rPr lang="en-US" sz="2800" dirty="0"/>
              <a:t>The other huge advantage of outreach meetings is that you can create, print, make communications material with key HR messages that will have an impact on people (</a:t>
            </a:r>
            <a:r>
              <a:rPr lang="en-US" sz="2800" i="1" dirty="0"/>
              <a:t>budget allowing, of course!) </a:t>
            </a:r>
            <a:r>
              <a:rPr lang="en-US" sz="2800" dirty="0"/>
              <a:t>Examples:</a:t>
            </a:r>
          </a:p>
          <a:p>
            <a:pPr algn="l"/>
            <a:r>
              <a:rPr lang="en-US" sz="2800" dirty="0"/>
              <a:t>--Posters                            --Caps             --Brochures (local lang.)                      </a:t>
            </a:r>
          </a:p>
          <a:p>
            <a:pPr algn="l"/>
            <a:r>
              <a:rPr lang="en-US" sz="2800" dirty="0"/>
              <a:t>--Banners                           --T-Shirts       --Pens/notebooks 4 kids</a:t>
            </a:r>
          </a:p>
        </p:txBody>
      </p:sp>
    </p:spTree>
    <p:extLst>
      <p:ext uri="{BB962C8B-B14F-4D97-AF65-F5344CB8AC3E}">
        <p14:creationId xmlns:p14="http://schemas.microsoft.com/office/powerpoint/2010/main" val="1066511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188415"/>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93818"/>
            <a:ext cx="9144000" cy="4487333"/>
          </a:xfrm>
        </p:spPr>
        <p:txBody>
          <a:bodyPr>
            <a:normAutofit lnSpcReduction="10000"/>
          </a:bodyPr>
          <a:lstStyle/>
          <a:p>
            <a:r>
              <a:rPr lang="en-US" sz="3200" b="1" dirty="0"/>
              <a:t>How Can You Improve Communications?</a:t>
            </a:r>
          </a:p>
          <a:p>
            <a:pPr algn="l"/>
            <a:r>
              <a:rPr lang="en-US" sz="2800" dirty="0"/>
              <a:t>Creating Communication Material Out of Outreach</a:t>
            </a:r>
          </a:p>
          <a:p>
            <a:pPr algn="l"/>
            <a:endParaRPr lang="en-US" sz="2800" dirty="0"/>
          </a:p>
          <a:p>
            <a:pPr algn="l"/>
            <a:r>
              <a:rPr lang="en-US" sz="2800" dirty="0"/>
              <a:t>Outreach events are also great opportunities for taking lots of good pictures, which, again, you can use on your website, social media, organize photo exhibitions, etc.</a:t>
            </a:r>
          </a:p>
          <a:p>
            <a:pPr algn="l"/>
            <a:endParaRPr lang="en-US" sz="2800" dirty="0"/>
          </a:p>
          <a:p>
            <a:pPr algn="l"/>
            <a:r>
              <a:rPr lang="en-US" sz="2800" dirty="0"/>
              <a:t>And don’t forget about writing your own news/feature stories that can accompany the picture, audio, video, and, again, never stop pitching these to journalists.  </a:t>
            </a:r>
          </a:p>
        </p:txBody>
      </p:sp>
    </p:spTree>
    <p:extLst>
      <p:ext uri="{BB962C8B-B14F-4D97-AF65-F5344CB8AC3E}">
        <p14:creationId xmlns:p14="http://schemas.microsoft.com/office/powerpoint/2010/main" val="312077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EB5A-8C03-4BC9-A9B5-7F880622089D}"/>
              </a:ext>
            </a:extLst>
          </p:cNvPr>
          <p:cNvSpPr>
            <a:spLocks noGrp="1"/>
          </p:cNvSpPr>
          <p:nvPr>
            <p:ph type="ctrTitle"/>
          </p:nvPr>
        </p:nvSpPr>
        <p:spPr>
          <a:xfrm>
            <a:off x="1524000" y="1122216"/>
            <a:ext cx="9144000" cy="1080653"/>
          </a:xfrm>
        </p:spPr>
        <p:txBody>
          <a:bodyPr>
            <a:norm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58699063-B60B-4DF3-A45C-DA02569F0439}"/>
              </a:ext>
            </a:extLst>
          </p:cNvPr>
          <p:cNvSpPr>
            <a:spLocks noGrp="1"/>
          </p:cNvSpPr>
          <p:nvPr>
            <p:ph type="subTitle" idx="1"/>
          </p:nvPr>
        </p:nvSpPr>
        <p:spPr>
          <a:xfrm>
            <a:off x="1524000" y="2537717"/>
            <a:ext cx="9144000" cy="4114874"/>
          </a:xfrm>
        </p:spPr>
        <p:txBody>
          <a:bodyPr>
            <a:normAutofit/>
          </a:bodyPr>
          <a:lstStyle/>
          <a:p>
            <a:r>
              <a:rPr lang="en-US" sz="3200" b="1" dirty="0"/>
              <a:t>Why Is There A Need?</a:t>
            </a:r>
          </a:p>
          <a:p>
            <a:pPr algn="l"/>
            <a:endParaRPr lang="en-US" dirty="0"/>
          </a:p>
          <a:p>
            <a:pPr algn="l"/>
            <a:r>
              <a:rPr lang="en-US" dirty="0"/>
              <a:t>Nature of HR Discussions in Georgia:</a:t>
            </a:r>
          </a:p>
          <a:p>
            <a:pPr algn="l"/>
            <a:r>
              <a:rPr lang="en-US" dirty="0"/>
              <a:t>--Systematic application of Human Rights itself is a relatively new sphere of operations for the government</a:t>
            </a:r>
          </a:p>
          <a:p>
            <a:pPr algn="l"/>
            <a:r>
              <a:rPr lang="en-US" dirty="0"/>
              <a:t>--Human Rights are often discussed from a political perspective</a:t>
            </a:r>
          </a:p>
          <a:p>
            <a:pPr algn="l"/>
            <a:r>
              <a:rPr lang="en-US" dirty="0"/>
              <a:t>--There is a widespread </a:t>
            </a:r>
            <a:r>
              <a:rPr lang="en-US" b="1" i="1" dirty="0"/>
              <a:t>perception</a:t>
            </a:r>
            <a:r>
              <a:rPr lang="en-US" b="1" dirty="0"/>
              <a:t> </a:t>
            </a:r>
            <a:r>
              <a:rPr lang="en-US" dirty="0"/>
              <a:t>that the Human Rights situation in the country has </a:t>
            </a:r>
            <a:r>
              <a:rPr lang="en-US" b="1" i="1" dirty="0"/>
              <a:t>worsened</a:t>
            </a:r>
            <a:r>
              <a:rPr lang="en-US" b="1" dirty="0"/>
              <a:t> </a:t>
            </a:r>
            <a:r>
              <a:rPr lang="en-US" dirty="0"/>
              <a:t>AND that the government is not doing enough</a:t>
            </a:r>
          </a:p>
          <a:p>
            <a:pPr algn="l"/>
            <a:endParaRPr lang="en-US" dirty="0"/>
          </a:p>
        </p:txBody>
      </p:sp>
    </p:spTree>
    <p:extLst>
      <p:ext uri="{BB962C8B-B14F-4D97-AF65-F5344CB8AC3E}">
        <p14:creationId xmlns:p14="http://schemas.microsoft.com/office/powerpoint/2010/main" val="2508772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67"/>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24550"/>
            <a:ext cx="9144000" cy="4487333"/>
          </a:xfrm>
        </p:spPr>
        <p:txBody>
          <a:bodyPr>
            <a:normAutofit/>
          </a:bodyPr>
          <a:lstStyle/>
          <a:p>
            <a:r>
              <a:rPr lang="en-US" sz="3200" b="1" dirty="0"/>
              <a:t>How Can You Improve Communications?</a:t>
            </a:r>
          </a:p>
          <a:p>
            <a:pPr algn="l"/>
            <a:endParaRPr lang="en-US" sz="3200" b="1" dirty="0"/>
          </a:p>
          <a:p>
            <a:pPr algn="l"/>
            <a:r>
              <a:rPr lang="en-US" sz="2800" dirty="0"/>
              <a:t>To have an effective communications operations on Human Rights, you need:</a:t>
            </a:r>
          </a:p>
          <a:p>
            <a:pPr algn="l"/>
            <a:r>
              <a:rPr lang="en-US" sz="2800" dirty="0"/>
              <a:t>		1-An actual plan to </a:t>
            </a:r>
            <a:r>
              <a:rPr lang="en-US" sz="2800" b="1" dirty="0"/>
              <a:t>concentrate </a:t>
            </a:r>
            <a:r>
              <a:rPr lang="en-US" sz="2800" dirty="0"/>
              <a:t>on HR</a:t>
            </a:r>
          </a:p>
          <a:p>
            <a:pPr algn="l"/>
            <a:r>
              <a:rPr lang="en-US" sz="2800" dirty="0"/>
              <a:t>		2-Focusing on media operations is </a:t>
            </a:r>
            <a:r>
              <a:rPr lang="en-US" sz="2800" b="1" dirty="0"/>
              <a:t>NOT </a:t>
            </a:r>
            <a:r>
              <a:rPr lang="en-US" sz="2800" dirty="0"/>
              <a:t>enough</a:t>
            </a:r>
          </a:p>
          <a:p>
            <a:pPr algn="l"/>
            <a:r>
              <a:rPr lang="en-US" sz="2800" dirty="0"/>
              <a:t>		3- You do need to combine that with </a:t>
            </a:r>
            <a:r>
              <a:rPr lang="en-US" sz="2800" b="1" dirty="0"/>
              <a:t>Outreach</a:t>
            </a:r>
            <a:endParaRPr lang="en-US" sz="2800" dirty="0"/>
          </a:p>
        </p:txBody>
      </p:sp>
    </p:spTree>
    <p:extLst>
      <p:ext uri="{BB962C8B-B14F-4D97-AF65-F5344CB8AC3E}">
        <p14:creationId xmlns:p14="http://schemas.microsoft.com/office/powerpoint/2010/main" val="2154028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5D53-7062-432B-932F-BCF584266A53}"/>
              </a:ext>
            </a:extLst>
          </p:cNvPr>
          <p:cNvSpPr>
            <a:spLocks noGrp="1"/>
          </p:cNvSpPr>
          <p:nvPr>
            <p:ph type="ctrTitle"/>
          </p:nvPr>
        </p:nvSpPr>
        <p:spPr>
          <a:xfrm>
            <a:off x="1524000" y="1188420"/>
            <a:ext cx="9144000" cy="1049866"/>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1018C983-4614-4672-B832-7618EBA17B5E}"/>
              </a:ext>
            </a:extLst>
          </p:cNvPr>
          <p:cNvSpPr>
            <a:spLocks noGrp="1"/>
          </p:cNvSpPr>
          <p:nvPr>
            <p:ph type="subTitle" idx="1"/>
          </p:nvPr>
        </p:nvSpPr>
        <p:spPr>
          <a:xfrm>
            <a:off x="1524000" y="2455333"/>
            <a:ext cx="9144000" cy="4199467"/>
          </a:xfrm>
        </p:spPr>
        <p:txBody>
          <a:bodyPr>
            <a:normAutofit lnSpcReduction="10000"/>
          </a:bodyPr>
          <a:lstStyle/>
          <a:p>
            <a:r>
              <a:rPr lang="en-US" sz="3200" b="1" dirty="0"/>
              <a:t>How Can You Improve Communications?</a:t>
            </a:r>
          </a:p>
          <a:p>
            <a:pPr algn="l"/>
            <a:r>
              <a:rPr lang="en-US" sz="2800" b="1" dirty="0"/>
              <a:t>Some time ago, we saw this slide. We’ve talked about the 1</a:t>
            </a:r>
            <a:r>
              <a:rPr lang="en-US" sz="2800" b="1" baseline="30000" dirty="0"/>
              <a:t>st</a:t>
            </a:r>
            <a:r>
              <a:rPr lang="en-US" sz="2800" b="1" dirty="0"/>
              <a:t>. Let’s talk about the 2</a:t>
            </a:r>
            <a:r>
              <a:rPr lang="en-US" sz="2800" b="1" baseline="30000" dirty="0"/>
              <a:t>nd</a:t>
            </a:r>
            <a:r>
              <a:rPr lang="en-US" sz="2800" b="1" dirty="0"/>
              <a:t>.</a:t>
            </a:r>
          </a:p>
          <a:p>
            <a:pPr algn="l"/>
            <a:r>
              <a:rPr lang="en-US" sz="2800" dirty="0"/>
              <a:t>--There are two ways of looking at this:</a:t>
            </a:r>
          </a:p>
          <a:p>
            <a:pPr algn="l"/>
            <a:r>
              <a:rPr lang="en-US" sz="2800" b="1" dirty="0"/>
              <a:t>		</a:t>
            </a:r>
            <a:r>
              <a:rPr lang="en-US" sz="2800" dirty="0"/>
              <a:t>1-How you can improve </a:t>
            </a:r>
            <a:r>
              <a:rPr lang="en-US" sz="2800" i="1" dirty="0"/>
              <a:t>unilaterally</a:t>
            </a:r>
            <a:r>
              <a:rPr lang="en-US" sz="2800" dirty="0"/>
              <a:t>, within the 		scope of your own respective ministries</a:t>
            </a:r>
            <a:r>
              <a:rPr lang="en-US" sz="3200" b="1" dirty="0"/>
              <a:t> </a:t>
            </a:r>
          </a:p>
          <a:p>
            <a:pPr algn="l"/>
            <a:endParaRPr lang="en-US" sz="3200" b="1" dirty="0"/>
          </a:p>
          <a:p>
            <a:pPr algn="l"/>
            <a:r>
              <a:rPr lang="en-US" sz="3200" b="1" dirty="0"/>
              <a:t>		</a:t>
            </a:r>
            <a:r>
              <a:rPr lang="en-US" sz="2800" dirty="0"/>
              <a:t>2-How you can improve </a:t>
            </a:r>
            <a:r>
              <a:rPr lang="en-US" sz="2800" i="1" dirty="0"/>
              <a:t>multilaterally, </a:t>
            </a:r>
            <a:r>
              <a:rPr lang="en-US" sz="2800" dirty="0"/>
              <a:t>in 			cooperation with other entities</a:t>
            </a:r>
            <a:endParaRPr lang="en-US" sz="2800" b="1" dirty="0"/>
          </a:p>
        </p:txBody>
      </p:sp>
    </p:spTree>
    <p:extLst>
      <p:ext uri="{BB962C8B-B14F-4D97-AF65-F5344CB8AC3E}">
        <p14:creationId xmlns:p14="http://schemas.microsoft.com/office/powerpoint/2010/main" val="3113964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74"/>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10698"/>
            <a:ext cx="9144000" cy="4487333"/>
          </a:xfrm>
        </p:spPr>
        <p:txBody>
          <a:bodyPr>
            <a:normAutofit/>
          </a:bodyPr>
          <a:lstStyle/>
          <a:p>
            <a:r>
              <a:rPr lang="en-US" sz="3200" b="1" dirty="0"/>
              <a:t>How Can You Improve Communications?</a:t>
            </a:r>
          </a:p>
          <a:p>
            <a:pPr algn="l"/>
            <a:endParaRPr lang="en-US" sz="3200" b="1" dirty="0"/>
          </a:p>
          <a:p>
            <a:pPr algn="l"/>
            <a:r>
              <a:rPr lang="en-US" sz="2800" dirty="0"/>
              <a:t>Before we get to </a:t>
            </a:r>
            <a:r>
              <a:rPr lang="en-US" sz="2800" b="1" i="1" dirty="0"/>
              <a:t>How </a:t>
            </a:r>
            <a:r>
              <a:rPr lang="en-US" sz="2800" dirty="0"/>
              <a:t>to do multilateral communications, let’s discuss why we need to do that.</a:t>
            </a:r>
          </a:p>
          <a:p>
            <a:pPr algn="l"/>
            <a:endParaRPr lang="en-US" sz="2800" i="1" dirty="0"/>
          </a:p>
          <a:p>
            <a:pPr algn="l"/>
            <a:r>
              <a:rPr lang="en-US" sz="2800" dirty="0"/>
              <a:t>At least two reasons:</a:t>
            </a:r>
          </a:p>
          <a:p>
            <a:pPr algn="l"/>
            <a:r>
              <a:rPr lang="en-US" sz="2800" dirty="0"/>
              <a:t>	1-First, let me refresh your memory about slides 6-8</a:t>
            </a:r>
          </a:p>
          <a:p>
            <a:pPr algn="l"/>
            <a:r>
              <a:rPr lang="en-US" sz="2800" dirty="0"/>
              <a:t>	2-Let’s see what people’s concerns were 2 </a:t>
            </a:r>
            <a:r>
              <a:rPr lang="en-US" sz="2800" dirty="0" err="1"/>
              <a:t>yrs</a:t>
            </a:r>
            <a:r>
              <a:rPr lang="en-US" sz="2800" dirty="0"/>
              <a:t> ago, and 	what they are now.</a:t>
            </a:r>
          </a:p>
        </p:txBody>
      </p:sp>
    </p:spTree>
    <p:extLst>
      <p:ext uri="{BB962C8B-B14F-4D97-AF65-F5344CB8AC3E}">
        <p14:creationId xmlns:p14="http://schemas.microsoft.com/office/powerpoint/2010/main" val="2844464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16123"/>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52255"/>
            <a:ext cx="9144000" cy="4487333"/>
          </a:xfrm>
        </p:spPr>
        <p:txBody>
          <a:bodyPr>
            <a:normAutofit/>
          </a:bodyPr>
          <a:lstStyle/>
          <a:p>
            <a:r>
              <a:rPr lang="en-US" sz="3200" b="1" dirty="0"/>
              <a:t>How Can You Improve Communications?</a:t>
            </a:r>
          </a:p>
          <a:p>
            <a:pPr algn="l"/>
            <a:r>
              <a:rPr lang="en-US" sz="2800" dirty="0"/>
              <a:t>This is what the ACT survey showed this year:</a:t>
            </a:r>
          </a:p>
          <a:p>
            <a:pPr algn="l"/>
            <a:endParaRPr lang="en-US" sz="2800" dirty="0"/>
          </a:p>
          <a:p>
            <a:pPr algn="l"/>
            <a:endParaRPr lang="en-US" sz="2800" dirty="0"/>
          </a:p>
        </p:txBody>
      </p:sp>
      <p:pic>
        <p:nvPicPr>
          <p:cNvPr id="4" name="Picture 3">
            <a:extLst>
              <a:ext uri="{FF2B5EF4-FFF2-40B4-BE49-F238E27FC236}">
                <a16:creationId xmlns:a16="http://schemas.microsoft.com/office/drawing/2014/main" id="{09178D9A-653A-42DC-A2EB-F13F1146FB50}"/>
              </a:ext>
            </a:extLst>
          </p:cNvPr>
          <p:cNvPicPr>
            <a:picLocks noChangeAspect="1"/>
          </p:cNvPicPr>
          <p:nvPr/>
        </p:nvPicPr>
        <p:blipFill>
          <a:blip r:embed="rId3"/>
          <a:stretch>
            <a:fillRect/>
          </a:stretch>
        </p:blipFill>
        <p:spPr>
          <a:xfrm>
            <a:off x="1404122" y="3131010"/>
            <a:ext cx="8302000" cy="3607416"/>
          </a:xfrm>
          <a:prstGeom prst="rect">
            <a:avLst/>
          </a:prstGeom>
        </p:spPr>
      </p:pic>
    </p:spTree>
    <p:extLst>
      <p:ext uri="{BB962C8B-B14F-4D97-AF65-F5344CB8AC3E}">
        <p14:creationId xmlns:p14="http://schemas.microsoft.com/office/powerpoint/2010/main" val="3390676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16127"/>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24550"/>
            <a:ext cx="9144000" cy="4487333"/>
          </a:xfrm>
        </p:spPr>
        <p:txBody>
          <a:bodyPr>
            <a:normAutofit/>
          </a:bodyPr>
          <a:lstStyle/>
          <a:p>
            <a:r>
              <a:rPr lang="en-US" sz="3200" b="1" dirty="0"/>
              <a:t>How Can You Improve Communications?</a:t>
            </a:r>
          </a:p>
          <a:p>
            <a:pPr algn="l"/>
            <a:r>
              <a:rPr lang="en-US" sz="2800" dirty="0"/>
              <a:t>And this is what the survey showed in 2016:</a:t>
            </a:r>
          </a:p>
          <a:p>
            <a:pPr algn="l"/>
            <a:endParaRPr lang="en-US" sz="2800" dirty="0"/>
          </a:p>
          <a:p>
            <a:pPr algn="l"/>
            <a:endParaRPr lang="en-US" sz="2800" dirty="0"/>
          </a:p>
        </p:txBody>
      </p:sp>
      <p:pic>
        <p:nvPicPr>
          <p:cNvPr id="5" name="Picture 4">
            <a:extLst>
              <a:ext uri="{FF2B5EF4-FFF2-40B4-BE49-F238E27FC236}">
                <a16:creationId xmlns:a16="http://schemas.microsoft.com/office/drawing/2014/main" id="{42DBFC48-E50D-4598-81C9-D0C0A3DDD459}"/>
              </a:ext>
            </a:extLst>
          </p:cNvPr>
          <p:cNvPicPr/>
          <p:nvPr/>
        </p:nvPicPr>
        <p:blipFill rotWithShape="1">
          <a:blip r:embed="rId3"/>
          <a:srcRect l="24619" t="16941" r="25402" b="38477"/>
          <a:stretch/>
        </p:blipFill>
        <p:spPr bwMode="auto">
          <a:xfrm>
            <a:off x="1333500" y="3416887"/>
            <a:ext cx="8610600" cy="327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5475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16131"/>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24553"/>
            <a:ext cx="9144000" cy="4487333"/>
          </a:xfrm>
        </p:spPr>
        <p:txBody>
          <a:bodyPr>
            <a:normAutofit/>
          </a:bodyPr>
          <a:lstStyle/>
          <a:p>
            <a:r>
              <a:rPr lang="en-US" sz="3200" b="1" dirty="0"/>
              <a:t>How Can You Improve Communications?</a:t>
            </a:r>
          </a:p>
          <a:p>
            <a:pPr algn="l"/>
            <a:endParaRPr lang="en-US" sz="3200" b="1" dirty="0"/>
          </a:p>
          <a:p>
            <a:pPr algn="l"/>
            <a:endParaRPr lang="en-US" sz="2800" dirty="0"/>
          </a:p>
          <a:p>
            <a:r>
              <a:rPr lang="en-US" sz="2800" dirty="0"/>
              <a:t>Why are these concerns still the same and what does it mean it terms of how the communications operations have been carried out so far?</a:t>
            </a:r>
          </a:p>
        </p:txBody>
      </p:sp>
    </p:spTree>
    <p:extLst>
      <p:ext uri="{BB962C8B-B14F-4D97-AF65-F5344CB8AC3E}">
        <p14:creationId xmlns:p14="http://schemas.microsoft.com/office/powerpoint/2010/main" val="3194880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70"/>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93822"/>
            <a:ext cx="9144000" cy="4487333"/>
          </a:xfrm>
        </p:spPr>
        <p:txBody>
          <a:bodyPr>
            <a:normAutofit lnSpcReduction="10000"/>
          </a:bodyPr>
          <a:lstStyle/>
          <a:p>
            <a:r>
              <a:rPr lang="en-US" sz="3200" b="1" dirty="0"/>
              <a:t>How Can You Improve Communications?</a:t>
            </a:r>
          </a:p>
          <a:p>
            <a:pPr algn="l"/>
            <a:endParaRPr lang="en-US" sz="3200" b="1" dirty="0"/>
          </a:p>
          <a:p>
            <a:pPr algn="l"/>
            <a:r>
              <a:rPr lang="en-US" sz="2800" dirty="0"/>
              <a:t>If you look at the issues more carefully:</a:t>
            </a:r>
          </a:p>
          <a:p>
            <a:pPr algn="l"/>
            <a:r>
              <a:rPr lang="en-US" sz="2800" dirty="0"/>
              <a:t>	Labor right</a:t>
            </a:r>
          </a:p>
          <a:p>
            <a:pPr algn="l"/>
            <a:r>
              <a:rPr lang="en-US" sz="2800" dirty="0"/>
              <a:t>	Right to life</a:t>
            </a:r>
          </a:p>
          <a:p>
            <a:pPr algn="l"/>
            <a:r>
              <a:rPr lang="en-US" sz="2800" dirty="0"/>
              <a:t>	Right to equality</a:t>
            </a:r>
          </a:p>
          <a:p>
            <a:pPr algn="l"/>
            <a:r>
              <a:rPr lang="en-US" sz="2800" dirty="0"/>
              <a:t>	Right to an adequate standard of living</a:t>
            </a:r>
          </a:p>
          <a:p>
            <a:pPr algn="l"/>
            <a:r>
              <a:rPr lang="en-US" sz="2800" dirty="0"/>
              <a:t>These are not issues that can be handled by one particular ministry of department</a:t>
            </a:r>
          </a:p>
        </p:txBody>
      </p:sp>
    </p:spTree>
    <p:extLst>
      <p:ext uri="{BB962C8B-B14F-4D97-AF65-F5344CB8AC3E}">
        <p14:creationId xmlns:p14="http://schemas.microsoft.com/office/powerpoint/2010/main" val="3346654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16131"/>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66115"/>
            <a:ext cx="9144000" cy="4487333"/>
          </a:xfrm>
        </p:spPr>
        <p:txBody>
          <a:bodyPr>
            <a:normAutofit fontScale="92500" lnSpcReduction="10000"/>
          </a:bodyPr>
          <a:lstStyle/>
          <a:p>
            <a:r>
              <a:rPr lang="en-US" sz="3200" b="1" dirty="0"/>
              <a:t>How Can You Improve Communications?</a:t>
            </a:r>
          </a:p>
          <a:p>
            <a:pPr algn="l"/>
            <a:endParaRPr lang="en-US" sz="3200" b="1" dirty="0"/>
          </a:p>
          <a:p>
            <a:pPr algn="l"/>
            <a:r>
              <a:rPr lang="en-US" sz="3200" b="1" dirty="0"/>
              <a:t>	     These are nationwide, societal issues</a:t>
            </a:r>
          </a:p>
          <a:p>
            <a:pPr algn="l"/>
            <a:r>
              <a:rPr lang="en-US" sz="3200" b="1" dirty="0"/>
              <a:t>		</a:t>
            </a:r>
          </a:p>
          <a:p>
            <a:pPr algn="l"/>
            <a:r>
              <a:rPr lang="en-US" sz="3200" b="1" dirty="0"/>
              <a:t>	     They are NOT about ideology of	a certain 					political party</a:t>
            </a:r>
          </a:p>
          <a:p>
            <a:pPr algn="l"/>
            <a:endParaRPr lang="en-US" sz="3200" b="1" dirty="0"/>
          </a:p>
          <a:p>
            <a:pPr algn="l"/>
            <a:r>
              <a:rPr lang="en-US" sz="3200" b="1" dirty="0"/>
              <a:t>	     They need multilateral efforts by several 			       ministries and departments </a:t>
            </a:r>
          </a:p>
        </p:txBody>
      </p:sp>
    </p:spTree>
    <p:extLst>
      <p:ext uri="{BB962C8B-B14F-4D97-AF65-F5344CB8AC3E}">
        <p14:creationId xmlns:p14="http://schemas.microsoft.com/office/powerpoint/2010/main" val="2470594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16132"/>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79965"/>
            <a:ext cx="9144000" cy="4487333"/>
          </a:xfrm>
        </p:spPr>
        <p:txBody>
          <a:bodyPr>
            <a:normAutofit lnSpcReduction="10000"/>
          </a:bodyPr>
          <a:lstStyle/>
          <a:p>
            <a:r>
              <a:rPr lang="en-US" sz="3200" b="1" dirty="0"/>
              <a:t>How Can You Improve Communications?</a:t>
            </a:r>
          </a:p>
          <a:p>
            <a:endParaRPr lang="en-US" sz="3200" b="1" dirty="0"/>
          </a:p>
          <a:p>
            <a:pPr algn="l"/>
            <a:r>
              <a:rPr lang="en-US" sz="2800" dirty="0"/>
              <a:t>Therefore:</a:t>
            </a:r>
          </a:p>
          <a:p>
            <a:pPr algn="l"/>
            <a:r>
              <a:rPr lang="en-US" sz="2800" dirty="0"/>
              <a:t>		If you want to be successful in communicating that the government does really care about people’s Human Rights, you will have to look at issues from a more general perspective and create communications </a:t>
            </a:r>
            <a:r>
              <a:rPr lang="en-US" sz="2800" b="1" i="1" dirty="0"/>
              <a:t>campaigns</a:t>
            </a:r>
            <a:r>
              <a:rPr lang="en-US" sz="2800" dirty="0"/>
              <a:t> –not one off events like a meeting by a minister or high-ranking official.</a:t>
            </a:r>
          </a:p>
          <a:p>
            <a:pPr algn="l"/>
            <a:r>
              <a:rPr lang="en-US" sz="2800" dirty="0"/>
              <a:t>		Best if you implement them more outside </a:t>
            </a:r>
            <a:r>
              <a:rPr lang="en-US" sz="2800" dirty="0" err="1"/>
              <a:t>Tblisi</a:t>
            </a:r>
            <a:r>
              <a:rPr lang="en-US" sz="2800" dirty="0"/>
              <a:t> and you will have to combine media relations with outreach</a:t>
            </a:r>
          </a:p>
        </p:txBody>
      </p:sp>
    </p:spTree>
    <p:extLst>
      <p:ext uri="{BB962C8B-B14F-4D97-AF65-F5344CB8AC3E}">
        <p14:creationId xmlns:p14="http://schemas.microsoft.com/office/powerpoint/2010/main" val="491015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74"/>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507675"/>
            <a:ext cx="9144000" cy="4487333"/>
          </a:xfrm>
        </p:spPr>
        <p:txBody>
          <a:bodyPr>
            <a:normAutofit fontScale="92500" lnSpcReduction="20000"/>
          </a:bodyPr>
          <a:lstStyle/>
          <a:p>
            <a:r>
              <a:rPr lang="en-US" sz="3200" b="1" dirty="0"/>
              <a:t>How Can You Improve Communications?</a:t>
            </a:r>
          </a:p>
          <a:p>
            <a:endParaRPr lang="en-US" sz="3200" b="1" dirty="0"/>
          </a:p>
          <a:p>
            <a:pPr algn="l"/>
            <a:r>
              <a:rPr lang="en-US" sz="2800" dirty="0"/>
              <a:t>Incidentally, but very importantly,</a:t>
            </a:r>
          </a:p>
          <a:p>
            <a:pPr algn="l"/>
            <a:r>
              <a:rPr lang="en-US" sz="2800" dirty="0"/>
              <a:t>	Your communications partnerships should not always 	be with government entities!</a:t>
            </a:r>
          </a:p>
          <a:p>
            <a:pPr algn="l"/>
            <a:endParaRPr lang="en-US" sz="2800" dirty="0"/>
          </a:p>
          <a:p>
            <a:pPr algn="l"/>
            <a:r>
              <a:rPr lang="en-US" sz="2800" dirty="0"/>
              <a:t>	Many NGOs and Civil Society organizations are 	active here, 	even if there is tension between some of them and some of 	your organizations, you have to forge better relations. </a:t>
            </a:r>
          </a:p>
          <a:p>
            <a:pPr algn="l"/>
            <a:r>
              <a:rPr lang="en-US" sz="2800" dirty="0"/>
              <a:t>	</a:t>
            </a:r>
          </a:p>
          <a:p>
            <a:pPr algn="l"/>
            <a:r>
              <a:rPr lang="en-US" sz="2800" dirty="0"/>
              <a:t>	You have to establish better relations with them, as well as 	with the private sector!!  </a:t>
            </a:r>
          </a:p>
        </p:txBody>
      </p:sp>
    </p:spTree>
    <p:extLst>
      <p:ext uri="{BB962C8B-B14F-4D97-AF65-F5344CB8AC3E}">
        <p14:creationId xmlns:p14="http://schemas.microsoft.com/office/powerpoint/2010/main" val="228199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1CA4-9591-45E0-BC99-6D9CEE327D31}"/>
              </a:ext>
            </a:extLst>
          </p:cNvPr>
          <p:cNvSpPr>
            <a:spLocks noGrp="1"/>
          </p:cNvSpPr>
          <p:nvPr>
            <p:ph type="ctrTitle"/>
          </p:nvPr>
        </p:nvSpPr>
        <p:spPr>
          <a:xfrm>
            <a:off x="1524000" y="1094653"/>
            <a:ext cx="9144000" cy="1114210"/>
          </a:xfrm>
        </p:spPr>
        <p:txBody>
          <a:bodyPr>
            <a:norm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799B5E36-48DD-4A9D-95D3-D4CCE31A1271}"/>
              </a:ext>
            </a:extLst>
          </p:cNvPr>
          <p:cNvSpPr>
            <a:spLocks noGrp="1"/>
          </p:cNvSpPr>
          <p:nvPr>
            <p:ph type="subTitle" idx="1"/>
          </p:nvPr>
        </p:nvSpPr>
        <p:spPr>
          <a:xfrm>
            <a:off x="1524000" y="2483707"/>
            <a:ext cx="9144000" cy="4226581"/>
          </a:xfrm>
        </p:spPr>
        <p:txBody>
          <a:bodyPr>
            <a:normAutofit fontScale="85000" lnSpcReduction="20000"/>
          </a:bodyPr>
          <a:lstStyle/>
          <a:p>
            <a:r>
              <a:rPr lang="en-US" sz="3200" b="1" dirty="0"/>
              <a:t>Why Is There A Need?</a:t>
            </a:r>
          </a:p>
          <a:p>
            <a:pPr algn="l"/>
            <a:r>
              <a:rPr lang="en-US" sz="2800" dirty="0"/>
              <a:t>Lack of a systematic implementation of Human Rights has had primary consequences:</a:t>
            </a:r>
          </a:p>
          <a:p>
            <a:pPr algn="l"/>
            <a:r>
              <a:rPr lang="en-US" sz="2800" dirty="0"/>
              <a:t>	1-Well-meaning and hard-working as you are, there seems to be 	    little coordination within and intra ministries-department on 	    HR. Lack of </a:t>
            </a:r>
            <a:r>
              <a:rPr lang="en-US" sz="2800" b="1" dirty="0"/>
              <a:t>strategic</a:t>
            </a:r>
            <a:r>
              <a:rPr lang="en-US" sz="2800" dirty="0"/>
              <a:t> action</a:t>
            </a:r>
          </a:p>
          <a:p>
            <a:pPr algn="l"/>
            <a:endParaRPr lang="en-US" sz="2800" dirty="0"/>
          </a:p>
          <a:p>
            <a:pPr algn="l"/>
            <a:r>
              <a:rPr lang="en-US" sz="2800" dirty="0"/>
              <a:t>	2-Countrywide dissemination of information has been 	    	    uneven  </a:t>
            </a:r>
          </a:p>
          <a:p>
            <a:pPr algn="l"/>
            <a:endParaRPr lang="en-US" sz="2800" dirty="0"/>
          </a:p>
          <a:p>
            <a:pPr algn="l"/>
            <a:r>
              <a:rPr lang="en-US" sz="2800" dirty="0"/>
              <a:t>	3-And, consequentially, communications about HR has 	   	    been uneven and left to individual relevant ministries and 	    departments</a:t>
            </a:r>
          </a:p>
          <a:p>
            <a:pPr algn="l"/>
            <a:endParaRPr lang="en-US" dirty="0"/>
          </a:p>
        </p:txBody>
      </p:sp>
    </p:spTree>
    <p:extLst>
      <p:ext uri="{BB962C8B-B14F-4D97-AF65-F5344CB8AC3E}">
        <p14:creationId xmlns:p14="http://schemas.microsoft.com/office/powerpoint/2010/main" val="3826282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68"/>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66110"/>
            <a:ext cx="9144000" cy="4487333"/>
          </a:xfrm>
        </p:spPr>
        <p:txBody>
          <a:bodyPr>
            <a:normAutofit lnSpcReduction="10000"/>
          </a:bodyPr>
          <a:lstStyle/>
          <a:p>
            <a:r>
              <a:rPr lang="en-US" sz="3200" b="1" dirty="0"/>
              <a:t>How Can You Improve Communications?</a:t>
            </a:r>
          </a:p>
          <a:p>
            <a:pPr algn="l"/>
            <a:endParaRPr lang="en-US" sz="3200" b="1" dirty="0"/>
          </a:p>
          <a:p>
            <a:pPr algn="l"/>
            <a:r>
              <a:rPr lang="en-US" sz="2800" dirty="0"/>
              <a:t>Just as an example:</a:t>
            </a:r>
          </a:p>
          <a:p>
            <a:pPr algn="l"/>
            <a:endParaRPr lang="en-US" sz="2800" dirty="0"/>
          </a:p>
          <a:p>
            <a:pPr algn="l"/>
            <a:r>
              <a:rPr lang="en-US" sz="2800" dirty="0"/>
              <a:t>-Issues such as raising standard of living as a human rights need 	government-private sector coalition. As an example, according to ACT, “as of 2017, 1,422,800 people work for the private sector and 283,800 people work for the public sector.” So, only one in five employed person in the country works for the public sector</a:t>
            </a:r>
          </a:p>
        </p:txBody>
      </p:sp>
    </p:spTree>
    <p:extLst>
      <p:ext uri="{BB962C8B-B14F-4D97-AF65-F5344CB8AC3E}">
        <p14:creationId xmlns:p14="http://schemas.microsoft.com/office/powerpoint/2010/main" val="2146234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748D-78FE-4A8F-9DD9-283CC14C1146}"/>
              </a:ext>
            </a:extLst>
          </p:cNvPr>
          <p:cNvSpPr>
            <a:spLocks noGrp="1"/>
          </p:cNvSpPr>
          <p:nvPr>
            <p:ph type="ctrTitle"/>
          </p:nvPr>
        </p:nvSpPr>
        <p:spPr>
          <a:xfrm>
            <a:off x="1524000" y="1202270"/>
            <a:ext cx="9144000" cy="1016000"/>
          </a:xfrm>
        </p:spPr>
        <p:txBody>
          <a:bodyPr>
            <a:no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3DAAFDC-7A9F-4BDF-BECC-6B1FD3E08C00}"/>
              </a:ext>
            </a:extLst>
          </p:cNvPr>
          <p:cNvSpPr>
            <a:spLocks noGrp="1"/>
          </p:cNvSpPr>
          <p:nvPr>
            <p:ph type="subTitle" idx="1"/>
          </p:nvPr>
        </p:nvSpPr>
        <p:spPr>
          <a:xfrm>
            <a:off x="1524000" y="2424553"/>
            <a:ext cx="9144000" cy="4487333"/>
          </a:xfrm>
        </p:spPr>
        <p:txBody>
          <a:bodyPr>
            <a:normAutofit/>
          </a:bodyPr>
          <a:lstStyle/>
          <a:p>
            <a:r>
              <a:rPr lang="en-US" sz="3200" b="1" dirty="0"/>
              <a:t>How Can You Improve Communications?</a:t>
            </a:r>
          </a:p>
          <a:p>
            <a:endParaRPr lang="en-US" sz="3200" b="1" dirty="0"/>
          </a:p>
          <a:p>
            <a:pPr algn="l"/>
            <a:r>
              <a:rPr lang="en-US" sz="2800" dirty="0"/>
              <a:t>Formally or informally,</a:t>
            </a:r>
          </a:p>
          <a:p>
            <a:pPr algn="l"/>
            <a:r>
              <a:rPr lang="en-US" sz="2800" dirty="0"/>
              <a:t>		Either create a communications group that 			meets semi-regularly and talk about issues that 		your ministries can/should handle</a:t>
            </a:r>
          </a:p>
          <a:p>
            <a:pPr algn="l"/>
            <a:endParaRPr lang="en-US" sz="2800" dirty="0"/>
          </a:p>
          <a:p>
            <a:pPr algn="l"/>
            <a:r>
              <a:rPr lang="en-US" sz="2800" dirty="0"/>
              <a:t>		Then create a communications plan</a:t>
            </a:r>
          </a:p>
        </p:txBody>
      </p:sp>
    </p:spTree>
    <p:extLst>
      <p:ext uri="{BB962C8B-B14F-4D97-AF65-F5344CB8AC3E}">
        <p14:creationId xmlns:p14="http://schemas.microsoft.com/office/powerpoint/2010/main" val="2749567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5F4D-D2BF-4383-BE56-176146ED3D6F}"/>
              </a:ext>
            </a:extLst>
          </p:cNvPr>
          <p:cNvSpPr>
            <a:spLocks noGrp="1"/>
          </p:cNvSpPr>
          <p:nvPr>
            <p:ph type="ctrTitle"/>
          </p:nvPr>
        </p:nvSpPr>
        <p:spPr>
          <a:xfrm>
            <a:off x="1524000" y="1108369"/>
            <a:ext cx="9144000" cy="1108364"/>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CC401074-1AAE-48E5-A11B-FD3C40C59C7D}"/>
              </a:ext>
            </a:extLst>
          </p:cNvPr>
          <p:cNvSpPr>
            <a:spLocks noGrp="1"/>
          </p:cNvSpPr>
          <p:nvPr>
            <p:ph type="subTitle" idx="1"/>
          </p:nvPr>
        </p:nvSpPr>
        <p:spPr>
          <a:xfrm>
            <a:off x="1524000" y="2482978"/>
            <a:ext cx="9144000" cy="4485861"/>
          </a:xfrm>
        </p:spPr>
        <p:txBody>
          <a:bodyPr>
            <a:normAutofit fontScale="62500" lnSpcReduction="20000"/>
          </a:bodyPr>
          <a:lstStyle/>
          <a:p>
            <a:r>
              <a:rPr lang="en-US" sz="5100" b="1" dirty="0"/>
              <a:t>Communications Planning</a:t>
            </a:r>
          </a:p>
          <a:p>
            <a:pPr algn="l"/>
            <a:endParaRPr lang="en-US" sz="2800" dirty="0"/>
          </a:p>
          <a:p>
            <a:pPr algn="l"/>
            <a:r>
              <a:rPr lang="en-US" sz="3400" b="1" dirty="0"/>
              <a:t>Strategic Communication plan</a:t>
            </a:r>
          </a:p>
          <a:p>
            <a:pPr algn="l"/>
            <a:r>
              <a:rPr lang="en-US" sz="3400" dirty="0"/>
              <a:t>Both the Secretariat and individual ministries need to have a strategic communication plan. That is an essential part of communications planning</a:t>
            </a:r>
          </a:p>
          <a:p>
            <a:pPr algn="l"/>
            <a:endParaRPr lang="en-US" sz="3400" dirty="0"/>
          </a:p>
          <a:p>
            <a:pPr algn="l"/>
            <a:r>
              <a:rPr lang="en-US" sz="3400" dirty="0"/>
              <a:t>While major campaigns that include series of activities and span over months should definitely have their own communications plan, ideally speaking so should short-term or one-off activities</a:t>
            </a:r>
          </a:p>
          <a:p>
            <a:pPr algn="l"/>
            <a:endParaRPr lang="en-US" sz="3400" dirty="0"/>
          </a:p>
          <a:p>
            <a:pPr algn="l"/>
            <a:r>
              <a:rPr lang="en-US" sz="3400" dirty="0"/>
              <a:t>Depending on the scope of the activity/campaign, the broader strategic communication plans and simpler communication activity plans should address the following questions:</a:t>
            </a:r>
            <a:r>
              <a:rPr lang="en-US" sz="3400" b="1" dirty="0"/>
              <a:t>		</a:t>
            </a:r>
          </a:p>
          <a:p>
            <a:pPr algn="l"/>
            <a:r>
              <a:rPr lang="en-US" sz="3400" b="1" dirty="0"/>
              <a:t>		</a:t>
            </a:r>
            <a:endParaRPr lang="en-US" sz="3400" dirty="0"/>
          </a:p>
        </p:txBody>
      </p:sp>
    </p:spTree>
    <p:extLst>
      <p:ext uri="{BB962C8B-B14F-4D97-AF65-F5344CB8AC3E}">
        <p14:creationId xmlns:p14="http://schemas.microsoft.com/office/powerpoint/2010/main" val="2340465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71A1-5D35-487F-BA38-14CAB53A496A}"/>
              </a:ext>
            </a:extLst>
          </p:cNvPr>
          <p:cNvSpPr>
            <a:spLocks noGrp="1"/>
          </p:cNvSpPr>
          <p:nvPr>
            <p:ph type="ctrTitle"/>
          </p:nvPr>
        </p:nvSpPr>
        <p:spPr>
          <a:xfrm>
            <a:off x="1524000" y="1177645"/>
            <a:ext cx="9144000" cy="1052946"/>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FE7F2DB1-CA20-4EF1-8F3A-9AB4236B26B1}"/>
              </a:ext>
            </a:extLst>
          </p:cNvPr>
          <p:cNvSpPr>
            <a:spLocks noGrp="1"/>
          </p:cNvSpPr>
          <p:nvPr>
            <p:ph type="subTitle" idx="1"/>
          </p:nvPr>
        </p:nvSpPr>
        <p:spPr>
          <a:xfrm>
            <a:off x="1524000" y="2428765"/>
            <a:ext cx="9144000" cy="4359965"/>
          </a:xfrm>
        </p:spPr>
        <p:txBody>
          <a:bodyPr>
            <a:normAutofit/>
          </a:bodyPr>
          <a:lstStyle/>
          <a:p>
            <a:r>
              <a:rPr lang="en-US" sz="3200" b="1" dirty="0"/>
              <a:t>Communications Planning</a:t>
            </a:r>
          </a:p>
          <a:p>
            <a:pPr algn="l"/>
            <a:endParaRPr lang="en-US" sz="2800" dirty="0"/>
          </a:p>
          <a:p>
            <a:pPr algn="l"/>
            <a:r>
              <a:rPr lang="en-US" sz="2800" b="1" dirty="0"/>
              <a:t>Components of the plan:</a:t>
            </a:r>
          </a:p>
          <a:p>
            <a:pPr algn="l"/>
            <a:r>
              <a:rPr lang="en-US" sz="2800" dirty="0"/>
              <a:t>-Overall Objective: Something like: “Increase the Georgians’ understanding of what their human rights are and what services the government will provide”</a:t>
            </a:r>
          </a:p>
          <a:p>
            <a:pPr algn="l"/>
            <a:endParaRPr lang="en-US" sz="2800" dirty="0"/>
          </a:p>
          <a:p>
            <a:pPr algn="l"/>
            <a:r>
              <a:rPr lang="en-US" sz="2800" dirty="0"/>
              <a:t>Target Audiences: Explain whom/why you need to reach. Be detailed. This will help you down the road, as will see shortly </a:t>
            </a:r>
          </a:p>
          <a:p>
            <a:pPr algn="l"/>
            <a:endParaRPr lang="en-US" sz="2800" dirty="0"/>
          </a:p>
        </p:txBody>
      </p:sp>
    </p:spTree>
    <p:extLst>
      <p:ext uri="{BB962C8B-B14F-4D97-AF65-F5344CB8AC3E}">
        <p14:creationId xmlns:p14="http://schemas.microsoft.com/office/powerpoint/2010/main" val="49735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AAA-832A-49FA-B874-7C4FA7E24ED3}"/>
              </a:ext>
            </a:extLst>
          </p:cNvPr>
          <p:cNvSpPr>
            <a:spLocks noGrp="1"/>
          </p:cNvSpPr>
          <p:nvPr>
            <p:ph type="ctrTitle"/>
          </p:nvPr>
        </p:nvSpPr>
        <p:spPr>
          <a:xfrm>
            <a:off x="1524000" y="1066801"/>
            <a:ext cx="9144000" cy="1163781"/>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7DCFFC20-1B22-43EE-B35E-8443E4F380DE}"/>
              </a:ext>
            </a:extLst>
          </p:cNvPr>
          <p:cNvSpPr>
            <a:spLocks noGrp="1"/>
          </p:cNvSpPr>
          <p:nvPr>
            <p:ph type="subTitle" idx="1"/>
          </p:nvPr>
        </p:nvSpPr>
        <p:spPr>
          <a:xfrm>
            <a:off x="1524000" y="2451652"/>
            <a:ext cx="9144000" cy="4134678"/>
          </a:xfrm>
        </p:spPr>
        <p:txBody>
          <a:bodyPr>
            <a:normAutofit lnSpcReduction="10000"/>
          </a:bodyPr>
          <a:lstStyle/>
          <a:p>
            <a:r>
              <a:rPr lang="en-US" sz="3200" b="1" dirty="0"/>
              <a:t>Communications Planning</a:t>
            </a:r>
          </a:p>
          <a:p>
            <a:pPr algn="l"/>
            <a:endParaRPr lang="en-US" sz="2000" dirty="0"/>
          </a:p>
          <a:p>
            <a:pPr algn="l"/>
            <a:r>
              <a:rPr lang="en-US" sz="2800" b="1" dirty="0"/>
              <a:t>Components of the plan:</a:t>
            </a:r>
          </a:p>
          <a:p>
            <a:pPr algn="l"/>
            <a:r>
              <a:rPr lang="en-US" sz="2800" dirty="0"/>
              <a:t>-Goals: Identify at least one, hopefully more, goal for each target audience. Try to be as specific as possible. Example: “Decrease the percentage of people who say their labor rights are violated from 26% to 20% in the next 12 month.” You won’t have clear plans/activities if you don’t have clear goals</a:t>
            </a:r>
          </a:p>
          <a:p>
            <a:pPr algn="l"/>
            <a:r>
              <a:rPr lang="en-US" sz="2000" dirty="0"/>
              <a:t>(This is obviously a process you’d want to go through with related ministries, but it would also serve the purpose of inter-governmental communications work, activities)</a:t>
            </a:r>
          </a:p>
        </p:txBody>
      </p:sp>
    </p:spTree>
    <p:extLst>
      <p:ext uri="{BB962C8B-B14F-4D97-AF65-F5344CB8AC3E}">
        <p14:creationId xmlns:p14="http://schemas.microsoft.com/office/powerpoint/2010/main" val="11128202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0551-A25A-4B5F-9ED2-206B614038CC}"/>
              </a:ext>
            </a:extLst>
          </p:cNvPr>
          <p:cNvSpPr>
            <a:spLocks noGrp="1"/>
          </p:cNvSpPr>
          <p:nvPr>
            <p:ph type="ctrTitle"/>
          </p:nvPr>
        </p:nvSpPr>
        <p:spPr>
          <a:xfrm>
            <a:off x="1524000" y="1025243"/>
            <a:ext cx="9144000" cy="1205345"/>
          </a:xfrm>
        </p:spPr>
        <p:txBody>
          <a:bodyPr>
            <a:norm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852A1C16-D5BD-4BB0-9B16-816D3B81925E}"/>
              </a:ext>
            </a:extLst>
          </p:cNvPr>
          <p:cNvSpPr>
            <a:spLocks noGrp="1"/>
          </p:cNvSpPr>
          <p:nvPr>
            <p:ph type="subTitle" idx="1"/>
          </p:nvPr>
        </p:nvSpPr>
        <p:spPr>
          <a:xfrm>
            <a:off x="1524000" y="2451100"/>
            <a:ext cx="9144000" cy="4165600"/>
          </a:xfrm>
        </p:spPr>
        <p:txBody>
          <a:bodyPr>
            <a:normAutofit lnSpcReduction="10000"/>
          </a:bodyPr>
          <a:lstStyle/>
          <a:p>
            <a:r>
              <a:rPr lang="en-US" sz="3200" b="1" dirty="0"/>
              <a:t>Communications Planning</a:t>
            </a:r>
          </a:p>
          <a:p>
            <a:pPr algn="l"/>
            <a:r>
              <a:rPr lang="en-US" sz="2800" dirty="0"/>
              <a:t>For Goals, try to follow the SMART formula. It will help you with measuring/reporting progress to people and government bodies</a:t>
            </a:r>
          </a:p>
          <a:p>
            <a:pPr fontAlgn="base"/>
            <a:r>
              <a:rPr lang="en-US" b="1" dirty="0"/>
              <a:t>S</a:t>
            </a:r>
            <a:r>
              <a:rPr lang="en-US" dirty="0"/>
              <a:t>pecific (simple, sensible, significant).</a:t>
            </a:r>
          </a:p>
          <a:p>
            <a:pPr fontAlgn="base"/>
            <a:r>
              <a:rPr lang="en-US" b="1" dirty="0"/>
              <a:t>M</a:t>
            </a:r>
            <a:r>
              <a:rPr lang="en-US" dirty="0"/>
              <a:t>easurable (meaningful, motivating).</a:t>
            </a:r>
          </a:p>
          <a:p>
            <a:pPr fontAlgn="base"/>
            <a:r>
              <a:rPr lang="en-US" b="1" dirty="0"/>
              <a:t>A</a:t>
            </a:r>
            <a:r>
              <a:rPr lang="en-US" dirty="0"/>
              <a:t>chievable (agreed, attainable).</a:t>
            </a:r>
          </a:p>
          <a:p>
            <a:pPr fontAlgn="base"/>
            <a:r>
              <a:rPr lang="en-US" b="1" dirty="0"/>
              <a:t>R</a:t>
            </a:r>
            <a:r>
              <a:rPr lang="en-US" dirty="0"/>
              <a:t>elevant (reasonable, realistic and resourced, results-based).</a:t>
            </a:r>
          </a:p>
          <a:p>
            <a:pPr fontAlgn="base"/>
            <a:r>
              <a:rPr lang="en-US" b="1" dirty="0"/>
              <a:t>T</a:t>
            </a:r>
            <a:r>
              <a:rPr lang="en-US" dirty="0"/>
              <a:t>ime bound (time-based, time limited, time/cost limited, timely, time-sensitive).</a:t>
            </a:r>
          </a:p>
          <a:p>
            <a:pPr algn="l"/>
            <a:endParaRPr lang="en-US" sz="2800" dirty="0"/>
          </a:p>
        </p:txBody>
      </p:sp>
    </p:spTree>
    <p:extLst>
      <p:ext uri="{BB962C8B-B14F-4D97-AF65-F5344CB8AC3E}">
        <p14:creationId xmlns:p14="http://schemas.microsoft.com/office/powerpoint/2010/main" val="1037937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4D5C-83C9-4E7A-9F93-28746545EC6A}"/>
              </a:ext>
            </a:extLst>
          </p:cNvPr>
          <p:cNvSpPr>
            <a:spLocks noGrp="1"/>
          </p:cNvSpPr>
          <p:nvPr>
            <p:ph type="ctrTitle"/>
          </p:nvPr>
        </p:nvSpPr>
        <p:spPr>
          <a:xfrm>
            <a:off x="1524000" y="1094513"/>
            <a:ext cx="9144000" cy="1149928"/>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ECF31739-DF04-46B8-9652-4D4ACB3C8525}"/>
              </a:ext>
            </a:extLst>
          </p:cNvPr>
          <p:cNvSpPr>
            <a:spLocks noGrp="1"/>
          </p:cNvSpPr>
          <p:nvPr>
            <p:ph type="subTitle" idx="1"/>
          </p:nvPr>
        </p:nvSpPr>
        <p:spPr>
          <a:xfrm>
            <a:off x="1524000" y="2444427"/>
            <a:ext cx="9144000" cy="4293705"/>
          </a:xfrm>
        </p:spPr>
        <p:txBody>
          <a:bodyPr>
            <a:normAutofit fontScale="92500" lnSpcReduction="10000"/>
          </a:bodyPr>
          <a:lstStyle/>
          <a:p>
            <a:r>
              <a:rPr lang="en-US" sz="3200" b="1" dirty="0"/>
              <a:t>Communications Planning</a:t>
            </a:r>
          </a:p>
          <a:p>
            <a:pPr algn="l"/>
            <a:r>
              <a:rPr lang="en-US" sz="2800" b="1" dirty="0"/>
              <a:t>Components of the plan:</a:t>
            </a:r>
          </a:p>
          <a:p>
            <a:pPr algn="l"/>
            <a:r>
              <a:rPr lang="en-US" sz="2800" dirty="0"/>
              <a:t>Strategy: How do you plan to achieve the goals. Depending on the case, target audience, perhaps their location, other factors, this can be broad or specific.</a:t>
            </a:r>
          </a:p>
          <a:p>
            <a:pPr algn="l"/>
            <a:r>
              <a:rPr lang="en-US" sz="2800" dirty="0"/>
              <a:t>Example: “In coordination with ministry of labor, laws will be examined to address specific areas of concern, work with the Legislature and Judiciary bodies as needed. Corrections, adjustments, progress will be conveyed through Line Ministries, in cooperation with the Secretariat and Civil Society partners. Follow up surveys will measure improved dissatisfaction rates.”</a:t>
            </a:r>
          </a:p>
          <a:p>
            <a:pPr algn="l"/>
            <a:endParaRPr lang="en-US" sz="2800" dirty="0"/>
          </a:p>
        </p:txBody>
      </p:sp>
    </p:spTree>
    <p:extLst>
      <p:ext uri="{BB962C8B-B14F-4D97-AF65-F5344CB8AC3E}">
        <p14:creationId xmlns:p14="http://schemas.microsoft.com/office/powerpoint/2010/main" val="2765928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768F-00BD-4B92-8B71-A2372EB883BF}"/>
              </a:ext>
            </a:extLst>
          </p:cNvPr>
          <p:cNvSpPr>
            <a:spLocks noGrp="1"/>
          </p:cNvSpPr>
          <p:nvPr>
            <p:ph type="ctrTitle"/>
          </p:nvPr>
        </p:nvSpPr>
        <p:spPr>
          <a:xfrm>
            <a:off x="1524000" y="1080661"/>
            <a:ext cx="9144000" cy="1149928"/>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774EDDA2-426B-4036-A230-FC097515581F}"/>
              </a:ext>
            </a:extLst>
          </p:cNvPr>
          <p:cNvSpPr>
            <a:spLocks noGrp="1"/>
          </p:cNvSpPr>
          <p:nvPr>
            <p:ph type="subTitle" idx="1"/>
          </p:nvPr>
        </p:nvSpPr>
        <p:spPr>
          <a:xfrm>
            <a:off x="1524000" y="2471885"/>
            <a:ext cx="9144000" cy="4519758"/>
          </a:xfrm>
        </p:spPr>
        <p:txBody>
          <a:bodyPr>
            <a:normAutofit lnSpcReduction="10000"/>
          </a:bodyPr>
          <a:lstStyle/>
          <a:p>
            <a:r>
              <a:rPr lang="en-US" sz="3200" b="1" dirty="0"/>
              <a:t>Communications Planning</a:t>
            </a:r>
          </a:p>
          <a:p>
            <a:pPr algn="l"/>
            <a:endParaRPr lang="en-US" sz="2800" b="1" dirty="0"/>
          </a:p>
          <a:p>
            <a:pPr algn="l"/>
            <a:r>
              <a:rPr lang="en-US" sz="2800" b="1" dirty="0"/>
              <a:t>Components of the plan:</a:t>
            </a:r>
          </a:p>
          <a:p>
            <a:pPr algn="l"/>
            <a:r>
              <a:rPr lang="en-US" sz="2600" dirty="0"/>
              <a:t>Example of a specific strategy: (hypothetically) The Ministry of Displaced Persons from the Occupied Territories and Ministry of Economy will study labor laws seemed discriminatory towards the targeted population with the view of better incorporating them into the country’s economic and advance their personal and communal well-being. The ministry will invite the population to form a representative committee to discuss the measures and influence the dialogue</a:t>
            </a:r>
          </a:p>
        </p:txBody>
      </p:sp>
    </p:spTree>
    <p:extLst>
      <p:ext uri="{BB962C8B-B14F-4D97-AF65-F5344CB8AC3E}">
        <p14:creationId xmlns:p14="http://schemas.microsoft.com/office/powerpoint/2010/main" val="1381293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EEAC-05BE-4FA8-9C85-70C0FC5CFF1B}"/>
              </a:ext>
            </a:extLst>
          </p:cNvPr>
          <p:cNvSpPr>
            <a:spLocks noGrp="1"/>
          </p:cNvSpPr>
          <p:nvPr>
            <p:ph type="ctrTitle"/>
          </p:nvPr>
        </p:nvSpPr>
        <p:spPr>
          <a:xfrm>
            <a:off x="1524000" y="1052952"/>
            <a:ext cx="9144000" cy="1177636"/>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8B7635B0-F881-436E-A4D3-0E3AD164BC11}"/>
              </a:ext>
            </a:extLst>
          </p:cNvPr>
          <p:cNvSpPr>
            <a:spLocks noGrp="1"/>
          </p:cNvSpPr>
          <p:nvPr>
            <p:ph type="subTitle" idx="1"/>
          </p:nvPr>
        </p:nvSpPr>
        <p:spPr>
          <a:xfrm>
            <a:off x="1524000" y="2491409"/>
            <a:ext cx="9144000" cy="4161182"/>
          </a:xfrm>
        </p:spPr>
        <p:txBody>
          <a:bodyPr>
            <a:normAutofit lnSpcReduction="10000"/>
          </a:bodyPr>
          <a:lstStyle/>
          <a:p>
            <a:r>
              <a:rPr lang="en-US" sz="3200" b="1" dirty="0"/>
              <a:t>Communications Planning</a:t>
            </a:r>
          </a:p>
          <a:p>
            <a:pPr algn="l"/>
            <a:endParaRPr lang="en-US" sz="2800" dirty="0"/>
          </a:p>
          <a:p>
            <a:pPr algn="l"/>
            <a:r>
              <a:rPr lang="en-US" sz="2800" dirty="0"/>
              <a:t>Activities: While totally modifiable, filling out this part likely requires a bit of forward thinking and multi-ministry brainstorming, as well as input from other partners. The communications plan needs to detail activities to support Goals. You need to decide whether you want to just issue a press release, how a press conference and then issue a press release, hold a town hall meeting and post the video on YouTube and Secretariat website, etc. But people need to see you working to deliver Human Rights </a:t>
            </a:r>
          </a:p>
        </p:txBody>
      </p:sp>
    </p:spTree>
    <p:extLst>
      <p:ext uri="{BB962C8B-B14F-4D97-AF65-F5344CB8AC3E}">
        <p14:creationId xmlns:p14="http://schemas.microsoft.com/office/powerpoint/2010/main" val="35857031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7962-636B-4071-82F1-8B917C70F16C}"/>
              </a:ext>
            </a:extLst>
          </p:cNvPr>
          <p:cNvSpPr>
            <a:spLocks noGrp="1"/>
          </p:cNvSpPr>
          <p:nvPr>
            <p:ph type="ctrTitle"/>
          </p:nvPr>
        </p:nvSpPr>
        <p:spPr>
          <a:xfrm>
            <a:off x="1524000" y="1066808"/>
            <a:ext cx="9144000" cy="1158289"/>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70E686D9-E460-4A26-B88F-7CD776230882}"/>
              </a:ext>
            </a:extLst>
          </p:cNvPr>
          <p:cNvSpPr>
            <a:spLocks noGrp="1"/>
          </p:cNvSpPr>
          <p:nvPr>
            <p:ph type="subTitle" idx="1"/>
          </p:nvPr>
        </p:nvSpPr>
        <p:spPr>
          <a:xfrm>
            <a:off x="1524000" y="2420938"/>
            <a:ext cx="9144000" cy="4479235"/>
          </a:xfrm>
        </p:spPr>
        <p:txBody>
          <a:bodyPr>
            <a:normAutofit/>
          </a:bodyPr>
          <a:lstStyle/>
          <a:p>
            <a:r>
              <a:rPr lang="en-US" sz="3200" b="1" dirty="0"/>
              <a:t>Communications Planning</a:t>
            </a:r>
          </a:p>
          <a:p>
            <a:pPr algn="l"/>
            <a:r>
              <a:rPr lang="en-US" b="1" dirty="0"/>
              <a:t>Example:</a:t>
            </a:r>
          </a:p>
          <a:p>
            <a:pPr algn="l"/>
            <a:r>
              <a:rPr lang="en-US" b="1" dirty="0"/>
              <a:t>What do you see</a:t>
            </a:r>
          </a:p>
          <a:p>
            <a:pPr algn="l"/>
            <a:r>
              <a:rPr lang="en-US" b="1" dirty="0"/>
              <a:t>And not see in</a:t>
            </a:r>
          </a:p>
          <a:p>
            <a:pPr algn="l"/>
            <a:r>
              <a:rPr lang="en-US" b="1" dirty="0"/>
              <a:t>these pictures?</a:t>
            </a:r>
          </a:p>
          <a:p>
            <a:pPr algn="l"/>
            <a:r>
              <a:rPr lang="en-US" sz="2000" dirty="0"/>
              <a:t>(from the Secretariat</a:t>
            </a:r>
          </a:p>
          <a:p>
            <a:pPr algn="l"/>
            <a:r>
              <a:rPr lang="en-US" sz="2000" dirty="0"/>
              <a:t>Website on Human</a:t>
            </a:r>
          </a:p>
          <a:p>
            <a:pPr algn="l"/>
            <a:r>
              <a:rPr lang="en-US" sz="2000" dirty="0"/>
              <a:t>Rights Day)</a:t>
            </a:r>
          </a:p>
          <a:p>
            <a:endParaRPr lang="en-US" dirty="0"/>
          </a:p>
        </p:txBody>
      </p:sp>
      <p:pic>
        <p:nvPicPr>
          <p:cNvPr id="4" name="Picture 3">
            <a:extLst>
              <a:ext uri="{FF2B5EF4-FFF2-40B4-BE49-F238E27FC236}">
                <a16:creationId xmlns:a16="http://schemas.microsoft.com/office/drawing/2014/main" id="{1F4A0229-E283-46AE-B228-812B4F889C96}"/>
              </a:ext>
            </a:extLst>
          </p:cNvPr>
          <p:cNvPicPr/>
          <p:nvPr/>
        </p:nvPicPr>
        <p:blipFill rotWithShape="1">
          <a:blip r:embed="rId2"/>
          <a:srcRect l="26923" t="19954" r="36699" b="11346"/>
          <a:stretch/>
        </p:blipFill>
        <p:spPr bwMode="auto">
          <a:xfrm>
            <a:off x="4051495" y="2811494"/>
            <a:ext cx="4037428" cy="35049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5764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55B3-E3ED-4D81-BCDD-B409D96F4427}"/>
              </a:ext>
            </a:extLst>
          </p:cNvPr>
          <p:cNvSpPr>
            <a:spLocks noGrp="1"/>
          </p:cNvSpPr>
          <p:nvPr>
            <p:ph type="ctrTitle"/>
          </p:nvPr>
        </p:nvSpPr>
        <p:spPr>
          <a:xfrm>
            <a:off x="1524000" y="1122363"/>
            <a:ext cx="9144000" cy="1128468"/>
          </a:xfrm>
        </p:spPr>
        <p:txBody>
          <a:bodyPr>
            <a:norm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B2FE403B-9124-4F4D-81B8-EA4067806E85}"/>
              </a:ext>
            </a:extLst>
          </p:cNvPr>
          <p:cNvSpPr>
            <a:spLocks noGrp="1"/>
          </p:cNvSpPr>
          <p:nvPr>
            <p:ph type="subTitle" idx="1"/>
          </p:nvPr>
        </p:nvSpPr>
        <p:spPr>
          <a:xfrm>
            <a:off x="1524000" y="2518117"/>
            <a:ext cx="9144000" cy="4149969"/>
          </a:xfrm>
        </p:spPr>
        <p:txBody>
          <a:bodyPr/>
          <a:lstStyle/>
          <a:p>
            <a:r>
              <a:rPr lang="en-US" sz="3200" b="1" dirty="0"/>
              <a:t>Why Is There A Need?</a:t>
            </a:r>
          </a:p>
          <a:p>
            <a:pPr algn="l"/>
            <a:r>
              <a:rPr lang="en-US" dirty="0"/>
              <a:t>--</a:t>
            </a:r>
            <a:r>
              <a:rPr lang="en-US" sz="2800" dirty="0"/>
              <a:t>Human Rights have become entangled in Georgia’s politics</a:t>
            </a:r>
          </a:p>
          <a:p>
            <a:pPr algn="l"/>
            <a:r>
              <a:rPr lang="en-US" dirty="0"/>
              <a:t>	-Every country has a “past,” “baggage”</a:t>
            </a:r>
          </a:p>
          <a:p>
            <a:pPr algn="l"/>
            <a:r>
              <a:rPr lang="en-US" dirty="0"/>
              <a:t>	-Once you look at Human Rights from the prism of political 	  	  ideologies, it becomes that much harder to communicate 	  	  effectively</a:t>
            </a:r>
          </a:p>
          <a:p>
            <a:pPr algn="l"/>
            <a:r>
              <a:rPr lang="en-US" dirty="0"/>
              <a:t>	-For most effective communication, you’d need to look at it as a 	 national/societal issue that involves everyone</a:t>
            </a:r>
          </a:p>
        </p:txBody>
      </p:sp>
    </p:spTree>
    <p:extLst>
      <p:ext uri="{BB962C8B-B14F-4D97-AF65-F5344CB8AC3E}">
        <p14:creationId xmlns:p14="http://schemas.microsoft.com/office/powerpoint/2010/main" val="3550211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0169-716C-45A8-8649-5BEC6F792856}"/>
              </a:ext>
            </a:extLst>
          </p:cNvPr>
          <p:cNvSpPr>
            <a:spLocks noGrp="1"/>
          </p:cNvSpPr>
          <p:nvPr>
            <p:ph type="ctrTitle"/>
          </p:nvPr>
        </p:nvSpPr>
        <p:spPr>
          <a:xfrm>
            <a:off x="1524000" y="969824"/>
            <a:ext cx="9144000" cy="1274618"/>
          </a:xfrm>
        </p:spPr>
        <p:txBody>
          <a:bodyPr>
            <a:norm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F16CC8C7-ECE1-4B6E-80B8-870735027787}"/>
              </a:ext>
            </a:extLst>
          </p:cNvPr>
          <p:cNvSpPr>
            <a:spLocks noGrp="1"/>
          </p:cNvSpPr>
          <p:nvPr>
            <p:ph type="subTitle" idx="1"/>
          </p:nvPr>
        </p:nvSpPr>
        <p:spPr>
          <a:xfrm>
            <a:off x="1524000" y="2469727"/>
            <a:ext cx="9144000" cy="4359965"/>
          </a:xfrm>
        </p:spPr>
        <p:txBody>
          <a:bodyPr>
            <a:normAutofit lnSpcReduction="10000"/>
          </a:bodyPr>
          <a:lstStyle/>
          <a:p>
            <a:r>
              <a:rPr lang="en-US" sz="3200" b="1" dirty="0"/>
              <a:t>Communications Planning</a:t>
            </a:r>
          </a:p>
          <a:p>
            <a:pPr algn="l"/>
            <a:endParaRPr lang="en-US" sz="2800" dirty="0"/>
          </a:p>
          <a:p>
            <a:pPr algn="l"/>
            <a:r>
              <a:rPr lang="en-US" sz="2800" dirty="0"/>
              <a:t>Communications Material: What do you need to produce for each activity, who will produce it, how long will it take to produce it? (Having a good calendar of events, as mentioned, will come very handy with this!!)</a:t>
            </a:r>
          </a:p>
          <a:p>
            <a:pPr algn="l"/>
            <a:endParaRPr lang="en-US" sz="2800" dirty="0"/>
          </a:p>
          <a:p>
            <a:pPr algn="l"/>
            <a:r>
              <a:rPr lang="en-US" sz="2800" dirty="0"/>
              <a:t>Cost: You are not flush with money, doing this planning exercise will help you determine what will each event cost, and adjust activities, material, as needed</a:t>
            </a:r>
          </a:p>
        </p:txBody>
      </p:sp>
    </p:spTree>
    <p:extLst>
      <p:ext uri="{BB962C8B-B14F-4D97-AF65-F5344CB8AC3E}">
        <p14:creationId xmlns:p14="http://schemas.microsoft.com/office/powerpoint/2010/main" val="42739858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3BEB-2620-4533-ADA3-8D2372F39A15}"/>
              </a:ext>
            </a:extLst>
          </p:cNvPr>
          <p:cNvSpPr>
            <a:spLocks noGrp="1"/>
          </p:cNvSpPr>
          <p:nvPr>
            <p:ph type="ctrTitle"/>
          </p:nvPr>
        </p:nvSpPr>
        <p:spPr>
          <a:xfrm>
            <a:off x="1524000" y="1025239"/>
            <a:ext cx="9144000" cy="1191492"/>
          </a:xfrm>
        </p:spPr>
        <p:txBody>
          <a:bodyPr>
            <a:norm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2F72D526-857C-405C-91D5-1AC1B4D33285}"/>
              </a:ext>
            </a:extLst>
          </p:cNvPr>
          <p:cNvSpPr>
            <a:spLocks noGrp="1"/>
          </p:cNvSpPr>
          <p:nvPr>
            <p:ph type="subTitle" idx="1"/>
          </p:nvPr>
        </p:nvSpPr>
        <p:spPr>
          <a:xfrm>
            <a:off x="1524000" y="2449247"/>
            <a:ext cx="9144000" cy="4452730"/>
          </a:xfrm>
        </p:spPr>
        <p:txBody>
          <a:bodyPr>
            <a:normAutofit/>
          </a:bodyPr>
          <a:lstStyle/>
          <a:p>
            <a:r>
              <a:rPr lang="en-US" sz="3200" b="1" dirty="0"/>
              <a:t>Communications Planning</a:t>
            </a:r>
          </a:p>
          <a:p>
            <a:pPr algn="l"/>
            <a:endParaRPr lang="en-US" sz="3200" b="1" dirty="0"/>
          </a:p>
          <a:p>
            <a:pPr algn="l"/>
            <a:r>
              <a:rPr lang="en-US" sz="3200" dirty="0"/>
              <a:t>Lastly: Think of ways to measure the impact. You need to be able to show that your communications plans and activities have had positive impact and people feel more comfortable about the Human Rights situation in the country</a:t>
            </a:r>
          </a:p>
        </p:txBody>
      </p:sp>
    </p:spTree>
    <p:extLst>
      <p:ext uri="{BB962C8B-B14F-4D97-AF65-F5344CB8AC3E}">
        <p14:creationId xmlns:p14="http://schemas.microsoft.com/office/powerpoint/2010/main" val="23251091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52A40-671F-4CC2-A09A-6A41BB870A01}"/>
              </a:ext>
            </a:extLst>
          </p:cNvPr>
          <p:cNvSpPr>
            <a:spLocks noGrp="1"/>
          </p:cNvSpPr>
          <p:nvPr>
            <p:ph type="ctrTitle"/>
          </p:nvPr>
        </p:nvSpPr>
        <p:spPr>
          <a:xfrm>
            <a:off x="1524000" y="1139682"/>
            <a:ext cx="9144000" cy="1085475"/>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144CF708-B694-443D-94F4-956C2FA83915}"/>
              </a:ext>
            </a:extLst>
          </p:cNvPr>
          <p:cNvSpPr>
            <a:spLocks noGrp="1"/>
          </p:cNvSpPr>
          <p:nvPr>
            <p:ph type="subTitle" idx="1"/>
          </p:nvPr>
        </p:nvSpPr>
        <p:spPr>
          <a:xfrm>
            <a:off x="1524000" y="2464907"/>
            <a:ext cx="9144000" cy="4399722"/>
          </a:xfrm>
        </p:spPr>
        <p:txBody>
          <a:bodyPr>
            <a:normAutofit/>
          </a:bodyPr>
          <a:lstStyle/>
          <a:p>
            <a:r>
              <a:rPr lang="en-US" sz="3200" b="1" dirty="0"/>
              <a:t>Integrated Communication</a:t>
            </a:r>
          </a:p>
          <a:p>
            <a:pPr algn="l"/>
            <a:endParaRPr lang="en-US" sz="2800" dirty="0"/>
          </a:p>
          <a:p>
            <a:pPr algn="l"/>
            <a:r>
              <a:rPr lang="en-US" sz="2800" dirty="0"/>
              <a:t>What is integrated communication?</a:t>
            </a:r>
          </a:p>
          <a:p>
            <a:pPr algn="l"/>
            <a:r>
              <a:rPr lang="en-US" sz="2800" dirty="0"/>
              <a:t>Integrated communication is a concept that was first introduced in commercial marketing to make sure that all the communication forms and the messages are interrelated and work together in harmony</a:t>
            </a:r>
          </a:p>
          <a:p>
            <a:pPr algn="l"/>
            <a:r>
              <a:rPr lang="en-US" sz="1400" dirty="0"/>
              <a:t>Integrated Communication as Strategic Communication, Review of International Comparative Management Volume 16, Issue 4, October 2015 </a:t>
            </a:r>
          </a:p>
        </p:txBody>
      </p:sp>
    </p:spTree>
    <p:extLst>
      <p:ext uri="{BB962C8B-B14F-4D97-AF65-F5344CB8AC3E}">
        <p14:creationId xmlns:p14="http://schemas.microsoft.com/office/powerpoint/2010/main" val="4135561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B210-F27B-4F2F-8C57-A504E86F124E}"/>
              </a:ext>
            </a:extLst>
          </p:cNvPr>
          <p:cNvSpPr>
            <a:spLocks noGrp="1"/>
          </p:cNvSpPr>
          <p:nvPr>
            <p:ph type="ctrTitle"/>
          </p:nvPr>
        </p:nvSpPr>
        <p:spPr>
          <a:xfrm>
            <a:off x="1524000" y="1113182"/>
            <a:ext cx="9144000" cy="1114990"/>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97942756-98FE-4664-B8E1-7A7B7F9E82D6}"/>
              </a:ext>
            </a:extLst>
          </p:cNvPr>
          <p:cNvSpPr>
            <a:spLocks noGrp="1"/>
          </p:cNvSpPr>
          <p:nvPr>
            <p:ph type="subTitle" idx="1"/>
          </p:nvPr>
        </p:nvSpPr>
        <p:spPr>
          <a:xfrm>
            <a:off x="1524000" y="2491405"/>
            <a:ext cx="9144000" cy="4439479"/>
          </a:xfrm>
        </p:spPr>
        <p:txBody>
          <a:bodyPr>
            <a:normAutofit lnSpcReduction="10000"/>
          </a:bodyPr>
          <a:lstStyle/>
          <a:p>
            <a:pPr algn="l"/>
            <a:r>
              <a:rPr lang="en-US" b="1" dirty="0"/>
              <a:t>		</a:t>
            </a:r>
            <a:r>
              <a:rPr lang="en-US" sz="3200" b="1" dirty="0"/>
              <a:t>Integrated Communication</a:t>
            </a:r>
          </a:p>
          <a:p>
            <a:pPr algn="l"/>
            <a:endParaRPr lang="en-US" dirty="0"/>
          </a:p>
          <a:p>
            <a:pPr algn="l"/>
            <a:r>
              <a:rPr lang="en-US" dirty="0"/>
              <a:t>Organizations, whether private sector or governments, make two almost-universal mistakes:</a:t>
            </a:r>
          </a:p>
          <a:p>
            <a:pPr algn="l"/>
            <a:endParaRPr lang="en-US" dirty="0"/>
          </a:p>
          <a:p>
            <a:pPr algn="l"/>
            <a:r>
              <a:rPr lang="en-US" dirty="0"/>
              <a:t>1-There is an over-reliance on social media. Putting out multi-tweets or post on Facebook does not help you reach all your needed audiences</a:t>
            </a:r>
          </a:p>
          <a:p>
            <a:pPr algn="l"/>
            <a:endParaRPr lang="en-US" dirty="0"/>
          </a:p>
          <a:p>
            <a:pPr algn="l"/>
            <a:r>
              <a:rPr lang="en-US" dirty="0"/>
              <a:t>2-Produce content and disseminate with disregard for the type-nature of audiences they need to cater to. That means the content is “one-size-fits-all.” Don’t put “success” stories only on FB, Twitter. Why?  </a:t>
            </a:r>
          </a:p>
          <a:p>
            <a:pPr algn="l"/>
            <a:endParaRPr lang="en-US" dirty="0"/>
          </a:p>
          <a:p>
            <a:pPr algn="l"/>
            <a:endParaRPr lang="en-US" dirty="0"/>
          </a:p>
        </p:txBody>
      </p:sp>
    </p:spTree>
    <p:extLst>
      <p:ext uri="{BB962C8B-B14F-4D97-AF65-F5344CB8AC3E}">
        <p14:creationId xmlns:p14="http://schemas.microsoft.com/office/powerpoint/2010/main" val="1737317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9F44-778D-4DF4-B84B-FF7AF36462D2}"/>
              </a:ext>
            </a:extLst>
          </p:cNvPr>
          <p:cNvSpPr>
            <a:spLocks noGrp="1"/>
          </p:cNvSpPr>
          <p:nvPr>
            <p:ph type="ctrTitle"/>
          </p:nvPr>
        </p:nvSpPr>
        <p:spPr>
          <a:xfrm>
            <a:off x="1524000" y="1139685"/>
            <a:ext cx="9144000" cy="1073426"/>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B3479C98-D0DF-4A05-888A-1F13E2407BFC}"/>
              </a:ext>
            </a:extLst>
          </p:cNvPr>
          <p:cNvSpPr>
            <a:spLocks noGrp="1"/>
          </p:cNvSpPr>
          <p:nvPr>
            <p:ph type="subTitle" idx="1"/>
          </p:nvPr>
        </p:nvSpPr>
        <p:spPr>
          <a:xfrm>
            <a:off x="1524000" y="2470976"/>
            <a:ext cx="9144000" cy="3962400"/>
          </a:xfrm>
        </p:spPr>
        <p:txBody>
          <a:bodyPr>
            <a:normAutofit fontScale="92500" lnSpcReduction="20000"/>
          </a:bodyPr>
          <a:lstStyle/>
          <a:p>
            <a:r>
              <a:rPr lang="en-US" sz="3200" b="1" dirty="0"/>
              <a:t>Integrated Communications</a:t>
            </a:r>
          </a:p>
          <a:p>
            <a:pPr algn="l"/>
            <a:endParaRPr lang="en-US" dirty="0"/>
          </a:p>
          <a:p>
            <a:pPr algn="l"/>
            <a:r>
              <a:rPr lang="en-US" dirty="0"/>
              <a:t>Will discuss integrated communications and using print and broadcast media more in later slides. But for now:</a:t>
            </a:r>
          </a:p>
          <a:p>
            <a:pPr algn="l"/>
            <a:endParaRPr lang="en-US" dirty="0"/>
          </a:p>
          <a:p>
            <a:pPr algn="l"/>
            <a:r>
              <a:rPr lang="en-US" dirty="0"/>
              <a:t>You should use social media in close coordination with the IT people because you should regularly monitor the statistics of who/from where people access your sites</a:t>
            </a:r>
          </a:p>
          <a:p>
            <a:pPr algn="l"/>
            <a:endParaRPr lang="en-US" dirty="0"/>
          </a:p>
          <a:p>
            <a:pPr algn="l"/>
            <a:r>
              <a:rPr lang="en-US" dirty="0"/>
              <a:t>Analyzing where they come from, what they read, what they click on, how much time they spend, where they go next on the site give you valuable information on whom you are reaching and what content to produce </a:t>
            </a:r>
          </a:p>
        </p:txBody>
      </p:sp>
    </p:spTree>
    <p:extLst>
      <p:ext uri="{BB962C8B-B14F-4D97-AF65-F5344CB8AC3E}">
        <p14:creationId xmlns:p14="http://schemas.microsoft.com/office/powerpoint/2010/main" val="33306422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94F6-7337-43D9-8098-E2286BFB443B}"/>
              </a:ext>
            </a:extLst>
          </p:cNvPr>
          <p:cNvSpPr>
            <a:spLocks noGrp="1"/>
          </p:cNvSpPr>
          <p:nvPr>
            <p:ph type="ctrTitle"/>
          </p:nvPr>
        </p:nvSpPr>
        <p:spPr>
          <a:xfrm>
            <a:off x="1524000" y="1179440"/>
            <a:ext cx="9144000" cy="1059572"/>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7F97B161-EE7A-43AD-B72D-91600294F133}"/>
              </a:ext>
            </a:extLst>
          </p:cNvPr>
          <p:cNvSpPr>
            <a:spLocks noGrp="1"/>
          </p:cNvSpPr>
          <p:nvPr>
            <p:ph type="subTitle" idx="1"/>
          </p:nvPr>
        </p:nvSpPr>
        <p:spPr>
          <a:xfrm>
            <a:off x="1524000" y="2453690"/>
            <a:ext cx="9144000" cy="4375053"/>
          </a:xfrm>
        </p:spPr>
        <p:txBody>
          <a:bodyPr>
            <a:normAutofit/>
          </a:bodyPr>
          <a:lstStyle/>
          <a:p>
            <a:r>
              <a:rPr lang="en-US" sz="3200" b="1" dirty="0"/>
              <a:t>A Few Words on Increasing Exposure</a:t>
            </a:r>
          </a:p>
          <a:p>
            <a:pPr algn="l"/>
            <a:endParaRPr lang="en-US" sz="2800" dirty="0"/>
          </a:p>
          <a:p>
            <a:pPr algn="l"/>
            <a:r>
              <a:rPr lang="en-US" dirty="0"/>
              <a:t>--Talked in previous slides about social media and integrated communication</a:t>
            </a:r>
          </a:p>
          <a:p>
            <a:pPr algn="l"/>
            <a:r>
              <a:rPr lang="en-US" dirty="0"/>
              <a:t>--Television and radio are primarily sources of information</a:t>
            </a:r>
          </a:p>
          <a:p>
            <a:pPr algn="l"/>
            <a:r>
              <a:rPr lang="en-US" dirty="0"/>
              <a:t>-- Although they are not as accessible as they should be</a:t>
            </a:r>
          </a:p>
          <a:p>
            <a:pPr algn="l"/>
            <a:r>
              <a:rPr lang="en-US" dirty="0"/>
              <a:t>	A)There are ways around it</a:t>
            </a:r>
          </a:p>
          <a:p>
            <a:pPr algn="l"/>
            <a:r>
              <a:rPr lang="en-US" dirty="0"/>
              <a:t>	B)They are not the only sources for getting exposure for what 	government does</a:t>
            </a:r>
          </a:p>
          <a:p>
            <a:pPr algn="l"/>
            <a:endParaRPr lang="en-US" dirty="0"/>
          </a:p>
        </p:txBody>
      </p:sp>
    </p:spTree>
    <p:extLst>
      <p:ext uri="{BB962C8B-B14F-4D97-AF65-F5344CB8AC3E}">
        <p14:creationId xmlns:p14="http://schemas.microsoft.com/office/powerpoint/2010/main" val="31665160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EAA3-EDF2-457D-9D61-60207B810D08}"/>
              </a:ext>
            </a:extLst>
          </p:cNvPr>
          <p:cNvSpPr>
            <a:spLocks noGrp="1"/>
          </p:cNvSpPr>
          <p:nvPr>
            <p:ph type="ctrTitle"/>
          </p:nvPr>
        </p:nvSpPr>
        <p:spPr>
          <a:xfrm>
            <a:off x="1524000" y="1166190"/>
            <a:ext cx="9144000" cy="1071619"/>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24B0D05F-4A2E-4B93-879C-2FA61EA7BF31}"/>
              </a:ext>
            </a:extLst>
          </p:cNvPr>
          <p:cNvSpPr>
            <a:spLocks noGrp="1"/>
          </p:cNvSpPr>
          <p:nvPr>
            <p:ph type="subTitle" idx="1"/>
          </p:nvPr>
        </p:nvSpPr>
        <p:spPr>
          <a:xfrm>
            <a:off x="1524000" y="2443085"/>
            <a:ext cx="9144000" cy="4290646"/>
          </a:xfrm>
        </p:spPr>
        <p:txBody>
          <a:bodyPr/>
          <a:lstStyle/>
          <a:p>
            <a:r>
              <a:rPr lang="en-US" sz="3200" b="1" dirty="0"/>
              <a:t>A Few Words on Increasing Exposure</a:t>
            </a:r>
          </a:p>
          <a:p>
            <a:endParaRPr lang="en-US" dirty="0"/>
          </a:p>
        </p:txBody>
      </p:sp>
      <p:pic>
        <p:nvPicPr>
          <p:cNvPr id="4" name="Picture 3">
            <a:extLst>
              <a:ext uri="{FF2B5EF4-FFF2-40B4-BE49-F238E27FC236}">
                <a16:creationId xmlns:a16="http://schemas.microsoft.com/office/drawing/2014/main" id="{042944D2-5FC5-4E75-B3C2-E7575D8B1462}"/>
              </a:ext>
            </a:extLst>
          </p:cNvPr>
          <p:cNvPicPr/>
          <p:nvPr/>
        </p:nvPicPr>
        <p:blipFill rotWithShape="1">
          <a:blip r:embed="rId2"/>
          <a:srcRect l="25321" t="31642" r="25481" b="7070"/>
          <a:stretch/>
        </p:blipFill>
        <p:spPr bwMode="auto">
          <a:xfrm>
            <a:off x="1524001" y="2891932"/>
            <a:ext cx="8928294" cy="40238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63047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4ABA-B1F3-40B8-8AE6-868198474780}"/>
              </a:ext>
            </a:extLst>
          </p:cNvPr>
          <p:cNvSpPr>
            <a:spLocks noGrp="1"/>
          </p:cNvSpPr>
          <p:nvPr>
            <p:ph type="ctrTitle"/>
          </p:nvPr>
        </p:nvSpPr>
        <p:spPr>
          <a:xfrm>
            <a:off x="1524000" y="1113181"/>
            <a:ext cx="9144000" cy="1115592"/>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2F038175-83A3-43A5-88E6-CA98581EFBE6}"/>
              </a:ext>
            </a:extLst>
          </p:cNvPr>
          <p:cNvSpPr>
            <a:spLocks noGrp="1"/>
          </p:cNvSpPr>
          <p:nvPr>
            <p:ph type="subTitle" idx="1"/>
          </p:nvPr>
        </p:nvSpPr>
        <p:spPr>
          <a:xfrm>
            <a:off x="1524000" y="2489878"/>
            <a:ext cx="9144000" cy="4067908"/>
          </a:xfrm>
        </p:spPr>
        <p:txBody>
          <a:bodyPr>
            <a:normAutofit lnSpcReduction="10000"/>
          </a:bodyPr>
          <a:lstStyle/>
          <a:p>
            <a:r>
              <a:rPr lang="en-US" sz="3200" b="1" dirty="0"/>
              <a:t>A Word About Increasing Exposure</a:t>
            </a:r>
          </a:p>
          <a:p>
            <a:pPr algn="l"/>
            <a:endParaRPr lang="en-US" sz="2800" dirty="0"/>
          </a:p>
          <a:p>
            <a:pPr algn="l"/>
            <a:r>
              <a:rPr lang="en-US" sz="2800" dirty="0"/>
              <a:t>A few figures are interesting:</a:t>
            </a:r>
          </a:p>
          <a:p>
            <a:pPr algn="l"/>
            <a:r>
              <a:rPr lang="en-US" sz="2800" dirty="0"/>
              <a:t>	-- TV numbers DECREASED from 88% to 82%</a:t>
            </a:r>
          </a:p>
          <a:p>
            <a:pPr algn="l"/>
            <a:r>
              <a:rPr lang="en-US" sz="2800" dirty="0"/>
              <a:t>	--Social media and news portals INCREASED from 30% 	   to 48%</a:t>
            </a:r>
          </a:p>
          <a:p>
            <a:pPr algn="l"/>
            <a:r>
              <a:rPr lang="en-US" sz="2800" dirty="0"/>
              <a:t>	--Radio has DECREASED BY HALF from 4% to 2%</a:t>
            </a:r>
          </a:p>
          <a:p>
            <a:pPr algn="l"/>
            <a:r>
              <a:rPr lang="en-US" sz="2800" dirty="0"/>
              <a:t>	--Access through government websites has remained 	   the same, 2%</a:t>
            </a:r>
          </a:p>
        </p:txBody>
      </p:sp>
    </p:spTree>
    <p:extLst>
      <p:ext uri="{BB962C8B-B14F-4D97-AF65-F5344CB8AC3E}">
        <p14:creationId xmlns:p14="http://schemas.microsoft.com/office/powerpoint/2010/main" val="408832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30DA-A285-4A29-9A6E-62E3C21A021F}"/>
              </a:ext>
            </a:extLst>
          </p:cNvPr>
          <p:cNvSpPr>
            <a:spLocks noGrp="1"/>
          </p:cNvSpPr>
          <p:nvPr>
            <p:ph type="ctrTitle"/>
          </p:nvPr>
        </p:nvSpPr>
        <p:spPr>
          <a:xfrm>
            <a:off x="1524000" y="1060172"/>
            <a:ext cx="9144000" cy="1168601"/>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EA0FB896-DA7A-47CB-8720-68FAF9422E39}"/>
              </a:ext>
            </a:extLst>
          </p:cNvPr>
          <p:cNvSpPr>
            <a:spLocks noGrp="1"/>
          </p:cNvSpPr>
          <p:nvPr>
            <p:ph type="subTitle" idx="1"/>
          </p:nvPr>
        </p:nvSpPr>
        <p:spPr>
          <a:xfrm>
            <a:off x="1524000" y="2461338"/>
            <a:ext cx="9144000" cy="3985846"/>
          </a:xfrm>
        </p:spPr>
        <p:txBody>
          <a:bodyPr>
            <a:normAutofit/>
          </a:bodyPr>
          <a:lstStyle/>
          <a:p>
            <a:r>
              <a:rPr lang="en-US" sz="3200" b="1" dirty="0"/>
              <a:t>A Few Words About Increasing Exposure</a:t>
            </a:r>
          </a:p>
          <a:p>
            <a:pPr algn="l"/>
            <a:endParaRPr lang="en-US" sz="2800" b="1" dirty="0"/>
          </a:p>
          <a:p>
            <a:pPr algn="l"/>
            <a:r>
              <a:rPr lang="en-US" sz="2800" b="1" dirty="0"/>
              <a:t>To inevitable conclusions!</a:t>
            </a:r>
          </a:p>
          <a:p>
            <a:pPr algn="l"/>
            <a:r>
              <a:rPr lang="en-US" sz="2800" b="1" dirty="0"/>
              <a:t>		TV is the 800-pound gorilla in the room!!</a:t>
            </a:r>
          </a:p>
          <a:p>
            <a:pPr algn="l"/>
            <a:r>
              <a:rPr lang="en-US" sz="2800" b="1" dirty="0"/>
              <a:t>			</a:t>
            </a:r>
            <a:r>
              <a:rPr lang="en-US" sz="2000" dirty="0"/>
              <a:t>(You need to find ways to work with it)</a:t>
            </a:r>
          </a:p>
          <a:p>
            <a:pPr algn="l"/>
            <a:endParaRPr lang="en-US" sz="2000" b="1" dirty="0"/>
          </a:p>
          <a:p>
            <a:pPr algn="l"/>
            <a:r>
              <a:rPr lang="en-US" sz="2000" b="1" dirty="0"/>
              <a:t>		</a:t>
            </a:r>
            <a:r>
              <a:rPr lang="en-US" sz="2800" b="1" dirty="0"/>
              <a:t>Social media is an opportunity that 1)not to be 		missed; but also 2)used properly</a:t>
            </a:r>
          </a:p>
          <a:p>
            <a:pPr algn="l"/>
            <a:endParaRPr lang="en-US" sz="3200" b="1" dirty="0"/>
          </a:p>
        </p:txBody>
      </p:sp>
    </p:spTree>
    <p:extLst>
      <p:ext uri="{BB962C8B-B14F-4D97-AF65-F5344CB8AC3E}">
        <p14:creationId xmlns:p14="http://schemas.microsoft.com/office/powerpoint/2010/main" val="4122105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45A4-674C-46A0-B495-611BE4040535}"/>
              </a:ext>
            </a:extLst>
          </p:cNvPr>
          <p:cNvSpPr>
            <a:spLocks noGrp="1"/>
          </p:cNvSpPr>
          <p:nvPr>
            <p:ph type="ctrTitle"/>
          </p:nvPr>
        </p:nvSpPr>
        <p:spPr>
          <a:xfrm>
            <a:off x="1524000" y="1113178"/>
            <a:ext cx="9144000" cy="1099328"/>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8D045C0E-B16F-402C-9EE4-8AF89FA7BA01}"/>
              </a:ext>
            </a:extLst>
          </p:cNvPr>
          <p:cNvSpPr>
            <a:spLocks noGrp="1"/>
          </p:cNvSpPr>
          <p:nvPr>
            <p:ph type="subTitle" idx="1"/>
          </p:nvPr>
        </p:nvSpPr>
        <p:spPr>
          <a:xfrm>
            <a:off x="1524000" y="2466109"/>
            <a:ext cx="9144000" cy="4114800"/>
          </a:xfrm>
        </p:spPr>
        <p:txBody>
          <a:bodyPr>
            <a:normAutofit lnSpcReduction="10000"/>
          </a:bodyPr>
          <a:lstStyle/>
          <a:p>
            <a:r>
              <a:rPr lang="en-US" sz="3200" b="1" dirty="0"/>
              <a:t>A Few Words About Increasing Exposure</a:t>
            </a:r>
          </a:p>
          <a:p>
            <a:pPr algn="l"/>
            <a:endParaRPr lang="en-US" sz="2800" b="1" dirty="0"/>
          </a:p>
          <a:p>
            <a:pPr algn="l"/>
            <a:r>
              <a:rPr lang="en-US" sz="2800" b="1" dirty="0"/>
              <a:t>TV</a:t>
            </a:r>
          </a:p>
          <a:p>
            <a:pPr algn="l"/>
            <a:r>
              <a:rPr lang="en-US" sz="2800" b="1" dirty="0"/>
              <a:t>		</a:t>
            </a:r>
            <a:r>
              <a:rPr lang="en-US" sz="2800" dirty="0"/>
              <a:t>TV Stations care about two things:</a:t>
            </a:r>
          </a:p>
          <a:p>
            <a:pPr algn="l"/>
            <a:r>
              <a:rPr lang="en-US" sz="2800" b="1" dirty="0"/>
              <a:t>			</a:t>
            </a:r>
            <a:r>
              <a:rPr lang="en-US" sz="2800" dirty="0"/>
              <a:t>Viewership (rating)</a:t>
            </a:r>
          </a:p>
          <a:p>
            <a:pPr algn="l"/>
            <a:r>
              <a:rPr lang="en-US" sz="2800" b="1" dirty="0"/>
              <a:t>			</a:t>
            </a:r>
            <a:r>
              <a:rPr lang="en-US" sz="2800" dirty="0"/>
              <a:t>Advertising (resulting from viewership)</a:t>
            </a:r>
          </a:p>
          <a:p>
            <a:pPr algn="l"/>
            <a:r>
              <a:rPr lang="en-US" dirty="0"/>
              <a:t>In Georgia, while advertising money might be limited, TV stations desire for having/maintaining high viewership is nevertheless paramount. It’s the nature of the business</a:t>
            </a:r>
          </a:p>
        </p:txBody>
      </p:sp>
    </p:spTree>
    <p:extLst>
      <p:ext uri="{BB962C8B-B14F-4D97-AF65-F5344CB8AC3E}">
        <p14:creationId xmlns:p14="http://schemas.microsoft.com/office/powerpoint/2010/main" val="124289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4CA1-1AC1-4CB3-BFBB-104E669956A9}"/>
              </a:ext>
            </a:extLst>
          </p:cNvPr>
          <p:cNvSpPr>
            <a:spLocks noGrp="1"/>
          </p:cNvSpPr>
          <p:nvPr>
            <p:ph type="ctrTitle"/>
          </p:nvPr>
        </p:nvSpPr>
        <p:spPr>
          <a:xfrm>
            <a:off x="1524000" y="1108508"/>
            <a:ext cx="9144000" cy="1142535"/>
          </a:xfrm>
        </p:spPr>
        <p:txBody>
          <a:bodyPr>
            <a:norm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3" name="Subtitle 2">
            <a:extLst>
              <a:ext uri="{FF2B5EF4-FFF2-40B4-BE49-F238E27FC236}">
                <a16:creationId xmlns:a16="http://schemas.microsoft.com/office/drawing/2014/main" id="{F6C29BC7-2E87-43FB-9CC2-66023B236E6B}"/>
              </a:ext>
            </a:extLst>
          </p:cNvPr>
          <p:cNvSpPr>
            <a:spLocks noGrp="1"/>
          </p:cNvSpPr>
          <p:nvPr>
            <p:ph type="subTitle" idx="1"/>
          </p:nvPr>
        </p:nvSpPr>
        <p:spPr>
          <a:xfrm>
            <a:off x="1524000" y="2496620"/>
            <a:ext cx="9144000" cy="4129263"/>
          </a:xfrm>
        </p:spPr>
        <p:txBody>
          <a:bodyPr/>
          <a:lstStyle/>
          <a:p>
            <a:r>
              <a:rPr lang="en-US" sz="3200" b="1" dirty="0"/>
              <a:t>Why Is There A Need?</a:t>
            </a:r>
          </a:p>
          <a:p>
            <a:pPr algn="l"/>
            <a:r>
              <a:rPr lang="en-US" dirty="0"/>
              <a:t>Four years after the adoption of the National Human Rights Strategy, 87 percent of Georgians say they have not heard of the Strategy or the Action Plan. Sixty-one percent say they are either “uninformed or slightly informed” about human rights and their protection mechanisms in Georgia. </a:t>
            </a:r>
          </a:p>
          <a:p>
            <a:pPr algn="l"/>
            <a:r>
              <a:rPr lang="en-US" dirty="0"/>
              <a:t>About 50 percent of the eligible voters cast their ballots in the first round of the presidential elections this year. That means half the country is still a willing participant in the political process, which, obviously, includes their human rights! </a:t>
            </a:r>
            <a:r>
              <a:rPr lang="en-US" b="1" dirty="0"/>
              <a:t>Read: Opportunity!!</a:t>
            </a:r>
            <a:endParaRPr lang="en-US" dirty="0"/>
          </a:p>
          <a:p>
            <a:pPr algn="l"/>
            <a:endParaRPr lang="en-US" dirty="0"/>
          </a:p>
        </p:txBody>
      </p:sp>
    </p:spTree>
    <p:extLst>
      <p:ext uri="{BB962C8B-B14F-4D97-AF65-F5344CB8AC3E}">
        <p14:creationId xmlns:p14="http://schemas.microsoft.com/office/powerpoint/2010/main" val="3055546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9450-E6F6-4411-9C69-1995A2872848}"/>
              </a:ext>
            </a:extLst>
          </p:cNvPr>
          <p:cNvSpPr>
            <a:spLocks noGrp="1"/>
          </p:cNvSpPr>
          <p:nvPr>
            <p:ph type="ctrTitle"/>
          </p:nvPr>
        </p:nvSpPr>
        <p:spPr>
          <a:xfrm>
            <a:off x="1524000" y="1073428"/>
            <a:ext cx="9144000" cy="1152337"/>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315BF415-EC17-4448-816E-66B5A6AB9F0D}"/>
              </a:ext>
            </a:extLst>
          </p:cNvPr>
          <p:cNvSpPr>
            <a:spLocks noGrp="1"/>
          </p:cNvSpPr>
          <p:nvPr>
            <p:ph type="subTitle" idx="1"/>
          </p:nvPr>
        </p:nvSpPr>
        <p:spPr>
          <a:xfrm>
            <a:off x="1524000" y="2464301"/>
            <a:ext cx="9144000" cy="4197928"/>
          </a:xfrm>
        </p:spPr>
        <p:txBody>
          <a:bodyPr>
            <a:normAutofit lnSpcReduction="10000"/>
          </a:bodyPr>
          <a:lstStyle/>
          <a:p>
            <a:r>
              <a:rPr lang="en-US" sz="3200" b="1" dirty="0"/>
              <a:t>A few Words About Increasing Exposure</a:t>
            </a:r>
          </a:p>
          <a:p>
            <a:pPr algn="l"/>
            <a:endParaRPr lang="en-US" sz="2800" b="1" dirty="0"/>
          </a:p>
          <a:p>
            <a:pPr algn="l"/>
            <a:r>
              <a:rPr lang="en-US" sz="2800" b="1" dirty="0"/>
              <a:t>Viewership</a:t>
            </a:r>
          </a:p>
          <a:p>
            <a:pPr algn="l"/>
            <a:r>
              <a:rPr lang="en-US" sz="2800" dirty="0"/>
              <a:t>Given the relationship between media ownership and politics in Georgia, you need to do two things:</a:t>
            </a:r>
          </a:p>
          <a:p>
            <a:pPr algn="l"/>
            <a:r>
              <a:rPr lang="en-US" sz="2800" dirty="0"/>
              <a:t>	--</a:t>
            </a:r>
            <a:r>
              <a:rPr lang="en-US" dirty="0"/>
              <a:t>As mentioned earlier, make human rights a national/societal 	   issue, not one tied to a specific government</a:t>
            </a:r>
          </a:p>
          <a:p>
            <a:pPr algn="l"/>
            <a:r>
              <a:rPr lang="en-US" sz="2800" dirty="0"/>
              <a:t>	--</a:t>
            </a:r>
            <a:r>
              <a:rPr lang="en-US" dirty="0"/>
              <a:t>Make Human Rights about people, not topics. Topics are 	   	   important but they need to be presented answering, “How 	   does 	it benefit ‘me,’ a citizen?” Then TV stations will come!</a:t>
            </a:r>
            <a:endParaRPr lang="en-US" sz="2800" dirty="0"/>
          </a:p>
        </p:txBody>
      </p:sp>
    </p:spTree>
    <p:extLst>
      <p:ext uri="{BB962C8B-B14F-4D97-AF65-F5344CB8AC3E}">
        <p14:creationId xmlns:p14="http://schemas.microsoft.com/office/powerpoint/2010/main" val="27956772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E742-AC80-465C-8FAA-D6259C40C62B}"/>
              </a:ext>
            </a:extLst>
          </p:cNvPr>
          <p:cNvSpPr>
            <a:spLocks noGrp="1"/>
          </p:cNvSpPr>
          <p:nvPr>
            <p:ph type="ctrTitle"/>
          </p:nvPr>
        </p:nvSpPr>
        <p:spPr>
          <a:xfrm>
            <a:off x="1524000" y="1126434"/>
            <a:ext cx="9144000" cy="1111979"/>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7A437967-1517-4AD3-B6C3-027D20854E7D}"/>
              </a:ext>
            </a:extLst>
          </p:cNvPr>
          <p:cNvSpPr>
            <a:spLocks noGrp="1"/>
          </p:cNvSpPr>
          <p:nvPr>
            <p:ph type="subTitle" idx="1"/>
          </p:nvPr>
        </p:nvSpPr>
        <p:spPr>
          <a:xfrm>
            <a:off x="1524000" y="2425145"/>
            <a:ext cx="9144000" cy="4239491"/>
          </a:xfrm>
        </p:spPr>
        <p:txBody>
          <a:bodyPr>
            <a:normAutofit/>
          </a:bodyPr>
          <a:lstStyle/>
          <a:p>
            <a:r>
              <a:rPr lang="en-US" sz="3200" b="1" dirty="0"/>
              <a:t>A Few Words About Increasing Exposure</a:t>
            </a:r>
          </a:p>
          <a:p>
            <a:endParaRPr lang="en-US" sz="3200" b="1" dirty="0"/>
          </a:p>
          <a:p>
            <a:pPr algn="l"/>
            <a:endParaRPr lang="en-US" sz="2000" dirty="0"/>
          </a:p>
        </p:txBody>
      </p:sp>
      <p:pic>
        <p:nvPicPr>
          <p:cNvPr id="6" name="Picture 5" descr="C:\Users\LENOVO\AppData\Local\Packages\Microsoft.Office.Desktop_8wekyb3d8bbwe\AC\INetCache\Content.MSO\300543BD.tmp">
            <a:extLst>
              <a:ext uri="{FF2B5EF4-FFF2-40B4-BE49-F238E27FC236}">
                <a16:creationId xmlns:a16="http://schemas.microsoft.com/office/drawing/2014/main" id="{EF66CEC3-3854-433F-AC4D-901932A111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85310" y="2866081"/>
            <a:ext cx="4585854" cy="4045526"/>
          </a:xfrm>
          <a:prstGeom prst="rect">
            <a:avLst/>
          </a:prstGeom>
          <a:noFill/>
          <a:ln>
            <a:noFill/>
          </a:ln>
        </p:spPr>
      </p:pic>
    </p:spTree>
    <p:extLst>
      <p:ext uri="{BB962C8B-B14F-4D97-AF65-F5344CB8AC3E}">
        <p14:creationId xmlns:p14="http://schemas.microsoft.com/office/powerpoint/2010/main" val="8174791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0F5B-0F59-4E75-91E8-DEF0322E121B}"/>
              </a:ext>
            </a:extLst>
          </p:cNvPr>
          <p:cNvSpPr>
            <a:spLocks noGrp="1"/>
          </p:cNvSpPr>
          <p:nvPr>
            <p:ph type="ctrTitle"/>
          </p:nvPr>
        </p:nvSpPr>
        <p:spPr>
          <a:xfrm>
            <a:off x="1524000" y="1126433"/>
            <a:ext cx="9144000" cy="1101738"/>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AFD38C6E-F819-4534-BC56-1EF1A38164BD}"/>
              </a:ext>
            </a:extLst>
          </p:cNvPr>
          <p:cNvSpPr>
            <a:spLocks noGrp="1"/>
          </p:cNvSpPr>
          <p:nvPr>
            <p:ph type="subTitle" idx="1"/>
          </p:nvPr>
        </p:nvSpPr>
        <p:spPr>
          <a:xfrm>
            <a:off x="1524000" y="2470926"/>
            <a:ext cx="9144000" cy="4391891"/>
          </a:xfrm>
        </p:spPr>
        <p:txBody>
          <a:bodyPr>
            <a:normAutofit lnSpcReduction="10000"/>
          </a:bodyPr>
          <a:lstStyle/>
          <a:p>
            <a:r>
              <a:rPr lang="en-US" sz="3200" b="1" dirty="0"/>
              <a:t>A Few Words About Increasing Exposure</a:t>
            </a:r>
          </a:p>
          <a:p>
            <a:pPr algn="l"/>
            <a:endParaRPr lang="en-US" sz="2800" b="1" dirty="0"/>
          </a:p>
          <a:p>
            <a:pPr algn="l"/>
            <a:r>
              <a:rPr lang="en-US" sz="2800" b="1" dirty="0"/>
              <a:t>So how can we change the dynamics of working with TVs</a:t>
            </a:r>
          </a:p>
          <a:p>
            <a:pPr algn="l"/>
            <a:r>
              <a:rPr lang="en-US" sz="2800" b="1" dirty="0"/>
              <a:t>	</a:t>
            </a:r>
            <a:r>
              <a:rPr lang="en-US" dirty="0"/>
              <a:t>--Suggest “human interest stories” that “show” progress</a:t>
            </a:r>
          </a:p>
          <a:p>
            <a:pPr algn="l"/>
            <a:r>
              <a:rPr lang="en-US" dirty="0"/>
              <a:t>	--Put people upfront, not officials</a:t>
            </a:r>
          </a:p>
          <a:p>
            <a:pPr algn="l"/>
            <a:r>
              <a:rPr lang="en-US" dirty="0"/>
              <a:t>	--If you </a:t>
            </a:r>
            <a:r>
              <a:rPr lang="en-US" i="1" dirty="0"/>
              <a:t>have </a:t>
            </a:r>
            <a:r>
              <a:rPr lang="en-US" dirty="0"/>
              <a:t>to put them, insert them into the agenda of 	  	  programs that matter to people</a:t>
            </a:r>
          </a:p>
          <a:p>
            <a:pPr lvl="4" algn="l"/>
            <a:r>
              <a:rPr lang="en-US" sz="2400" dirty="0"/>
              <a:t>Women’s programs; Children’s programs; Game shows;</a:t>
            </a:r>
          </a:p>
          <a:p>
            <a:pPr algn="l"/>
            <a:r>
              <a:rPr lang="en-US" dirty="0"/>
              <a:t>		Cooking shows!! </a:t>
            </a:r>
          </a:p>
          <a:p>
            <a:pPr algn="l"/>
            <a:r>
              <a:rPr lang="en-US" sz="2800" b="1" dirty="0"/>
              <a:t>	</a:t>
            </a:r>
          </a:p>
        </p:txBody>
      </p:sp>
    </p:spTree>
    <p:extLst>
      <p:ext uri="{BB962C8B-B14F-4D97-AF65-F5344CB8AC3E}">
        <p14:creationId xmlns:p14="http://schemas.microsoft.com/office/powerpoint/2010/main" val="36558986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B342-708D-4A19-8C3E-D2587CAAD0CA}"/>
              </a:ext>
            </a:extLst>
          </p:cNvPr>
          <p:cNvSpPr>
            <a:spLocks noGrp="1"/>
          </p:cNvSpPr>
          <p:nvPr>
            <p:ph type="ctrTitle"/>
          </p:nvPr>
        </p:nvSpPr>
        <p:spPr>
          <a:xfrm>
            <a:off x="1524000" y="1033670"/>
            <a:ext cx="9144000" cy="1180649"/>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A8A24B16-7929-4936-94F7-8F8561AAF7C6}"/>
              </a:ext>
            </a:extLst>
          </p:cNvPr>
          <p:cNvSpPr>
            <a:spLocks noGrp="1"/>
          </p:cNvSpPr>
          <p:nvPr>
            <p:ph type="subTitle" idx="1"/>
          </p:nvPr>
        </p:nvSpPr>
        <p:spPr>
          <a:xfrm>
            <a:off x="1524000" y="2507673"/>
            <a:ext cx="9144000" cy="4128654"/>
          </a:xfrm>
        </p:spPr>
        <p:txBody>
          <a:bodyPr>
            <a:normAutofit lnSpcReduction="10000"/>
          </a:bodyPr>
          <a:lstStyle/>
          <a:p>
            <a:r>
              <a:rPr lang="en-US" sz="3200" b="1" dirty="0"/>
              <a:t>A Few Words About Increasing Exposure</a:t>
            </a:r>
          </a:p>
          <a:p>
            <a:pPr algn="l"/>
            <a:endParaRPr lang="en-US" b="1" dirty="0"/>
          </a:p>
          <a:p>
            <a:pPr algn="l"/>
            <a:r>
              <a:rPr lang="en-US" sz="2800" b="1" dirty="0"/>
              <a:t>So how can we change the dynamics of working with TVs</a:t>
            </a:r>
          </a:p>
          <a:p>
            <a:pPr algn="l"/>
            <a:r>
              <a:rPr lang="en-US" dirty="0"/>
              <a:t>	--Think also of stories that can show progress outside the capital</a:t>
            </a:r>
          </a:p>
          <a:p>
            <a:pPr algn="l"/>
            <a:r>
              <a:rPr lang="en-US" sz="1800" dirty="0"/>
              <a:t>(it’s an ego thing for most station owners! They want to show they have nationwide following!)</a:t>
            </a:r>
          </a:p>
          <a:p>
            <a:pPr algn="l"/>
            <a:endParaRPr lang="en-US" sz="1800" dirty="0"/>
          </a:p>
          <a:p>
            <a:pPr algn="l"/>
            <a:r>
              <a:rPr lang="en-US" sz="1800" dirty="0"/>
              <a:t>	</a:t>
            </a:r>
            <a:r>
              <a:rPr lang="en-US" dirty="0"/>
              <a:t>--If TV stations don’t take an idea on first try, pitch them again 	  once it’s been published somewhere else, even if it on your 	  own website</a:t>
            </a:r>
          </a:p>
          <a:p>
            <a:pPr algn="l"/>
            <a:r>
              <a:rPr lang="en-US" sz="1800" dirty="0"/>
              <a:t>(often, a produced story looks more attractive than the “just an idea” you first presented)</a:t>
            </a:r>
          </a:p>
        </p:txBody>
      </p:sp>
    </p:spTree>
    <p:extLst>
      <p:ext uri="{BB962C8B-B14F-4D97-AF65-F5344CB8AC3E}">
        <p14:creationId xmlns:p14="http://schemas.microsoft.com/office/powerpoint/2010/main" val="38072121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C560-1E8E-4BFC-9F7A-F4A7848A0241}"/>
              </a:ext>
            </a:extLst>
          </p:cNvPr>
          <p:cNvSpPr>
            <a:spLocks noGrp="1"/>
          </p:cNvSpPr>
          <p:nvPr>
            <p:ph type="ctrTitle"/>
          </p:nvPr>
        </p:nvSpPr>
        <p:spPr>
          <a:xfrm>
            <a:off x="1524000" y="1113182"/>
            <a:ext cx="9144000" cy="1127038"/>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FD419737-DF41-4B50-B94B-A0E26721DBAA}"/>
              </a:ext>
            </a:extLst>
          </p:cNvPr>
          <p:cNvSpPr>
            <a:spLocks noGrp="1"/>
          </p:cNvSpPr>
          <p:nvPr>
            <p:ph type="subTitle" idx="1"/>
          </p:nvPr>
        </p:nvSpPr>
        <p:spPr>
          <a:xfrm>
            <a:off x="1524000" y="2485387"/>
            <a:ext cx="9144000" cy="3948545"/>
          </a:xfrm>
        </p:spPr>
        <p:txBody>
          <a:bodyPr>
            <a:normAutofit fontScale="92500"/>
          </a:bodyPr>
          <a:lstStyle/>
          <a:p>
            <a:r>
              <a:rPr lang="en-US" sz="3200" b="1" dirty="0"/>
              <a:t>A Few Words About Increasing Exposure</a:t>
            </a:r>
          </a:p>
          <a:p>
            <a:pPr algn="l"/>
            <a:endParaRPr lang="en-US" b="1" dirty="0"/>
          </a:p>
          <a:p>
            <a:pPr algn="l"/>
            <a:r>
              <a:rPr lang="en-US" sz="2800" b="1" dirty="0"/>
              <a:t>So how can we change the dynamics of working with TVs</a:t>
            </a:r>
          </a:p>
          <a:p>
            <a:pPr algn="l"/>
            <a:r>
              <a:rPr lang="en-US" dirty="0"/>
              <a:t>	--First, try to organize more “outreach” events: townhall 	  	  meetings, (rather informal) gatherings between state and local 	  officials and communities. The have communications merits on 	  their own</a:t>
            </a:r>
          </a:p>
          <a:p>
            <a:pPr algn="l"/>
            <a:endParaRPr lang="en-US" dirty="0"/>
          </a:p>
          <a:p>
            <a:pPr algn="l"/>
            <a:r>
              <a:rPr lang="en-US" dirty="0"/>
              <a:t>	--Second, invite TV stations to those. They are more attractive than a 	   minister or deputy talking. Arrange for the reporter to talk to  	  	   members of the community, even if they complain!</a:t>
            </a:r>
          </a:p>
        </p:txBody>
      </p:sp>
    </p:spTree>
    <p:extLst>
      <p:ext uri="{BB962C8B-B14F-4D97-AF65-F5344CB8AC3E}">
        <p14:creationId xmlns:p14="http://schemas.microsoft.com/office/powerpoint/2010/main" val="22144265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D622-8CF6-4234-AF26-13E594065340}"/>
              </a:ext>
            </a:extLst>
          </p:cNvPr>
          <p:cNvSpPr>
            <a:spLocks noGrp="1"/>
          </p:cNvSpPr>
          <p:nvPr>
            <p:ph type="ctrTitle"/>
          </p:nvPr>
        </p:nvSpPr>
        <p:spPr>
          <a:xfrm>
            <a:off x="1524000" y="1099930"/>
            <a:ext cx="9144000" cy="1127640"/>
          </a:xfrm>
        </p:spPr>
        <p:txBody>
          <a:bodyPr>
            <a:normAutofit fontScale="90000"/>
          </a:bodyPr>
          <a:lstStyle/>
          <a:p>
            <a:r>
              <a:rPr lang="en-US" sz="4000" b="1" dirty="0">
                <a:latin typeface="+mn-lt"/>
              </a:rPr>
              <a:t>How Can Gov. </a:t>
            </a:r>
            <a:r>
              <a:rPr lang="en-US" sz="4000" b="1" dirty="0" err="1">
                <a:latin typeface="+mn-lt"/>
              </a:rPr>
              <a:t>Insts</a:t>
            </a:r>
            <a:r>
              <a:rPr lang="en-US" sz="4000" b="1" dirty="0">
                <a:latin typeface="+mn-lt"/>
              </a:rPr>
              <a:t>. Communicate Better on Human Rights?</a:t>
            </a:r>
            <a:endParaRPr lang="en-US" sz="4000" dirty="0">
              <a:latin typeface="+mn-lt"/>
            </a:endParaRPr>
          </a:p>
        </p:txBody>
      </p:sp>
      <p:sp>
        <p:nvSpPr>
          <p:cNvPr id="3" name="Subtitle 2">
            <a:extLst>
              <a:ext uri="{FF2B5EF4-FFF2-40B4-BE49-F238E27FC236}">
                <a16:creationId xmlns:a16="http://schemas.microsoft.com/office/drawing/2014/main" id="{1A63E000-BDCB-488E-96B7-1009FE37D2F4}"/>
              </a:ext>
            </a:extLst>
          </p:cNvPr>
          <p:cNvSpPr>
            <a:spLocks noGrp="1"/>
          </p:cNvSpPr>
          <p:nvPr>
            <p:ph type="subTitle" idx="1"/>
          </p:nvPr>
        </p:nvSpPr>
        <p:spPr>
          <a:xfrm>
            <a:off x="1524000" y="2466109"/>
            <a:ext cx="9144000" cy="4087091"/>
          </a:xfrm>
        </p:spPr>
        <p:txBody>
          <a:bodyPr>
            <a:normAutofit lnSpcReduction="10000"/>
          </a:bodyPr>
          <a:lstStyle/>
          <a:p>
            <a:r>
              <a:rPr lang="en-US" sz="3200" b="1" dirty="0"/>
              <a:t>A Few Words About Increasing Exposure</a:t>
            </a:r>
          </a:p>
          <a:p>
            <a:pPr algn="l"/>
            <a:endParaRPr lang="en-US" sz="2800" b="1" dirty="0"/>
          </a:p>
          <a:p>
            <a:pPr algn="l"/>
            <a:r>
              <a:rPr lang="en-US" sz="2800" b="1" dirty="0"/>
              <a:t>But if TV does not work, it’s not the end of the world!!</a:t>
            </a:r>
          </a:p>
          <a:p>
            <a:pPr algn="l"/>
            <a:r>
              <a:rPr lang="en-US" sz="2800" b="1" dirty="0"/>
              <a:t>	</a:t>
            </a:r>
            <a:r>
              <a:rPr lang="en-US" dirty="0"/>
              <a:t>Concentrate on two other media</a:t>
            </a:r>
          </a:p>
          <a:p>
            <a:pPr algn="l"/>
            <a:r>
              <a:rPr lang="en-US" dirty="0"/>
              <a:t>	--Social Media </a:t>
            </a:r>
            <a:r>
              <a:rPr lang="en-US" sz="1600" dirty="0"/>
              <a:t>(some idea of might be attractive: </a:t>
            </a:r>
            <a:endParaRPr lang="en-US" dirty="0"/>
          </a:p>
          <a:p>
            <a:pPr algn="l"/>
            <a:r>
              <a:rPr lang="en-US" dirty="0"/>
              <a:t>	--Using public outreach platform and tools</a:t>
            </a:r>
          </a:p>
          <a:p>
            <a:pPr algn="l"/>
            <a:r>
              <a:rPr lang="en-US" dirty="0"/>
              <a:t>		billboards, posters, creating your own YouTube-style 		video clips, distributing either through YouTube or 			“mobile cinemas” locally, or distribute through DVDs, 		flash disks  </a:t>
            </a:r>
          </a:p>
        </p:txBody>
      </p:sp>
    </p:spTree>
    <p:extLst>
      <p:ext uri="{BB962C8B-B14F-4D97-AF65-F5344CB8AC3E}">
        <p14:creationId xmlns:p14="http://schemas.microsoft.com/office/powerpoint/2010/main" val="201260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899E-BA1E-4257-9B18-ABDA5C0DAEC8}"/>
              </a:ext>
            </a:extLst>
          </p:cNvPr>
          <p:cNvSpPr>
            <a:spLocks noGrp="1"/>
          </p:cNvSpPr>
          <p:nvPr>
            <p:ph type="ctrTitle"/>
          </p:nvPr>
        </p:nvSpPr>
        <p:spPr>
          <a:xfrm>
            <a:off x="1524000" y="1122363"/>
            <a:ext cx="9144000" cy="1114400"/>
          </a:xfrm>
        </p:spPr>
        <p:txBody>
          <a:bodyPr>
            <a:normAutofit/>
          </a:bodyPr>
          <a:lstStyle/>
          <a:p>
            <a:r>
              <a:rPr lang="en-US" sz="3600" b="1" dirty="0">
                <a:latin typeface="+mn-lt"/>
              </a:rPr>
              <a:t>How Can Gov. </a:t>
            </a:r>
            <a:r>
              <a:rPr lang="en-US" sz="3600" b="1" dirty="0" err="1">
                <a:latin typeface="+mn-lt"/>
              </a:rPr>
              <a:t>Insts</a:t>
            </a:r>
            <a:r>
              <a:rPr lang="en-US" sz="3600" b="1" dirty="0">
                <a:latin typeface="+mn-lt"/>
              </a:rPr>
              <a:t>. Communicate Better on Human Rights?</a:t>
            </a:r>
            <a:endParaRPr lang="en-US" sz="3600" dirty="0">
              <a:latin typeface="+mn-lt"/>
            </a:endParaRPr>
          </a:p>
        </p:txBody>
      </p:sp>
      <p:sp>
        <p:nvSpPr>
          <p:cNvPr id="6" name="Subtitle 2">
            <a:extLst>
              <a:ext uri="{FF2B5EF4-FFF2-40B4-BE49-F238E27FC236}">
                <a16:creationId xmlns:a16="http://schemas.microsoft.com/office/drawing/2014/main" id="{E0DC0A83-F28D-4A03-ADBC-E1DC2931879F}"/>
              </a:ext>
            </a:extLst>
          </p:cNvPr>
          <p:cNvSpPr>
            <a:spLocks noGrp="1"/>
          </p:cNvSpPr>
          <p:nvPr>
            <p:ph type="subTitle" idx="1"/>
          </p:nvPr>
        </p:nvSpPr>
        <p:spPr>
          <a:xfrm>
            <a:off x="1524000" y="2500383"/>
            <a:ext cx="9144000" cy="4280452"/>
          </a:xfrm>
        </p:spPr>
        <p:txBody>
          <a:bodyPr/>
          <a:lstStyle/>
          <a:p>
            <a:r>
              <a:rPr lang="en-US" sz="3200" b="1" dirty="0"/>
              <a:t>Why Is There A Need?</a:t>
            </a:r>
          </a:p>
          <a:p>
            <a:pPr algn="l"/>
            <a:r>
              <a:rPr lang="en-US" sz="1800" b="1" i="1" dirty="0"/>
              <a:t>Chart # 11</a:t>
            </a:r>
            <a:r>
              <a:rPr lang="en-US" sz="1800" i="1" dirty="0"/>
              <a:t> Do you think that the state is oriented toward enhancing human rights protection?</a:t>
            </a:r>
            <a:endParaRPr lang="en-US" sz="1800" dirty="0"/>
          </a:p>
          <a:p>
            <a:pPr algn="l"/>
            <a:endParaRPr lang="en-US" sz="1600" dirty="0"/>
          </a:p>
          <a:p>
            <a:pPr algn="l"/>
            <a:endParaRPr lang="en-US" sz="1600" dirty="0"/>
          </a:p>
          <a:p>
            <a:pPr algn="l"/>
            <a:endParaRPr lang="en-US" sz="1600" dirty="0"/>
          </a:p>
          <a:p>
            <a:pPr algn="l"/>
            <a:r>
              <a:rPr lang="en-US" sz="1600" dirty="0"/>
              <a:t>  </a:t>
            </a:r>
          </a:p>
        </p:txBody>
      </p:sp>
      <p:pic>
        <p:nvPicPr>
          <p:cNvPr id="7" name="Picture 6">
            <a:extLst>
              <a:ext uri="{FF2B5EF4-FFF2-40B4-BE49-F238E27FC236}">
                <a16:creationId xmlns:a16="http://schemas.microsoft.com/office/drawing/2014/main" id="{DBA2A17A-63D5-411D-956B-4B5AC1A2AA5C}"/>
              </a:ext>
            </a:extLst>
          </p:cNvPr>
          <p:cNvPicPr>
            <a:picLocks noChangeAspect="1"/>
          </p:cNvPicPr>
          <p:nvPr/>
        </p:nvPicPr>
        <p:blipFill>
          <a:blip r:embed="rId2"/>
          <a:stretch>
            <a:fillRect/>
          </a:stretch>
        </p:blipFill>
        <p:spPr>
          <a:xfrm>
            <a:off x="1773200" y="3319977"/>
            <a:ext cx="8541902" cy="3123028"/>
          </a:xfrm>
          <a:prstGeom prst="rect">
            <a:avLst/>
          </a:prstGeom>
        </p:spPr>
      </p:pic>
    </p:spTree>
    <p:extLst>
      <p:ext uri="{BB962C8B-B14F-4D97-AF65-F5344CB8AC3E}">
        <p14:creationId xmlns:p14="http://schemas.microsoft.com/office/powerpoint/2010/main" val="1131108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3779</Words>
  <Application>Microsoft Office PowerPoint</Application>
  <PresentationFormat>Widescreen</PresentationFormat>
  <Paragraphs>568</Paragraphs>
  <Slides>85</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Calibri Light</vt:lpstr>
      <vt:lpstr>Office Theme</vt:lpstr>
      <vt:lpstr>How Can Gov. Insts. Communicate Better on   Human Rights? </vt:lpstr>
      <vt:lpstr>PowerPoint Presentation</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lpstr>How Can Gov. Insts. Communicate Better on Human 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Gov. Insts. Can Better Communicate on Human Rights</dc:title>
  <dc:creator>peyman pejman</dc:creator>
  <cp:lastModifiedBy>peyman pejman</cp:lastModifiedBy>
  <cp:revision>70</cp:revision>
  <dcterms:created xsi:type="dcterms:W3CDTF">2018-12-03T09:28:01Z</dcterms:created>
  <dcterms:modified xsi:type="dcterms:W3CDTF">2018-12-17T05:15:59Z</dcterms:modified>
</cp:coreProperties>
</file>